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2" r:id="rId5"/>
    <p:sldId id="265" r:id="rId6"/>
    <p:sldId id="259" r:id="rId7"/>
    <p:sldId id="298" r:id="rId8"/>
    <p:sldId id="305" r:id="rId9"/>
    <p:sldId id="299" r:id="rId10"/>
    <p:sldId id="300" r:id="rId11"/>
    <p:sldId id="301" r:id="rId12"/>
    <p:sldId id="302" r:id="rId13"/>
    <p:sldId id="304" r:id="rId14"/>
    <p:sldId id="290" r:id="rId15"/>
    <p:sldId id="291" r:id="rId16"/>
    <p:sldId id="266" r:id="rId17"/>
    <p:sldId id="284" r:id="rId18"/>
    <p:sldId id="292" r:id="rId19"/>
    <p:sldId id="271" r:id="rId20"/>
    <p:sldId id="272" r:id="rId21"/>
    <p:sldId id="293" r:id="rId22"/>
    <p:sldId id="294" r:id="rId23"/>
    <p:sldId id="303" r:id="rId24"/>
    <p:sldId id="286" r:id="rId25"/>
    <p:sldId id="295" r:id="rId26"/>
    <p:sldId id="274" r:id="rId27"/>
    <p:sldId id="306" r:id="rId28"/>
    <p:sldId id="287" r:id="rId29"/>
    <p:sldId id="296" r:id="rId30"/>
    <p:sldId id="275" r:id="rId31"/>
    <p:sldId id="278" r:id="rId32"/>
    <p:sldId id="289" r:id="rId33"/>
    <p:sldId id="297" r:id="rId34"/>
    <p:sldId id="279" r:id="rId35"/>
    <p:sldId id="307" r:id="rId36"/>
    <p:sldId id="281" r:id="rId37"/>
    <p:sldId id="308"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D905003-B849-4B90-8A26-719FB304574E}"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FDDD8-DA81-4BC8-807F-3683DBB24E48}" type="slidenum">
              <a:rPr lang="en-US" smtClean="0"/>
              <a:t>‹#›</a:t>
            </a:fld>
            <a:endParaRPr lang="en-US"/>
          </a:p>
        </p:txBody>
      </p:sp>
    </p:spTree>
    <p:extLst>
      <p:ext uri="{BB962C8B-B14F-4D97-AF65-F5344CB8AC3E}">
        <p14:creationId xmlns:p14="http://schemas.microsoft.com/office/powerpoint/2010/main" val="298249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905003-B849-4B90-8A26-719FB304574E}"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FDDD8-DA81-4BC8-807F-3683DBB24E48}" type="slidenum">
              <a:rPr lang="en-US" smtClean="0"/>
              <a:t>‹#›</a:t>
            </a:fld>
            <a:endParaRPr lang="en-US"/>
          </a:p>
        </p:txBody>
      </p:sp>
    </p:spTree>
    <p:extLst>
      <p:ext uri="{BB962C8B-B14F-4D97-AF65-F5344CB8AC3E}">
        <p14:creationId xmlns:p14="http://schemas.microsoft.com/office/powerpoint/2010/main" val="329356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905003-B849-4B90-8A26-719FB304574E}"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FDDD8-DA81-4BC8-807F-3683DBB24E48}" type="slidenum">
              <a:rPr lang="en-US" smtClean="0"/>
              <a:t>‹#›</a:t>
            </a:fld>
            <a:endParaRPr lang="en-US"/>
          </a:p>
        </p:txBody>
      </p:sp>
    </p:spTree>
    <p:extLst>
      <p:ext uri="{BB962C8B-B14F-4D97-AF65-F5344CB8AC3E}">
        <p14:creationId xmlns:p14="http://schemas.microsoft.com/office/powerpoint/2010/main" val="3527277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905003-B849-4B90-8A26-719FB304574E}"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FDDD8-DA81-4BC8-807F-3683DBB24E48}" type="slidenum">
              <a:rPr lang="en-US" smtClean="0"/>
              <a:t>‹#›</a:t>
            </a:fld>
            <a:endParaRPr lang="en-US"/>
          </a:p>
        </p:txBody>
      </p:sp>
    </p:spTree>
    <p:extLst>
      <p:ext uri="{BB962C8B-B14F-4D97-AF65-F5344CB8AC3E}">
        <p14:creationId xmlns:p14="http://schemas.microsoft.com/office/powerpoint/2010/main" val="326066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905003-B849-4B90-8A26-719FB304574E}"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2FDDD8-DA81-4BC8-807F-3683DBB24E48}" type="slidenum">
              <a:rPr lang="en-US" smtClean="0"/>
              <a:t>‹#›</a:t>
            </a:fld>
            <a:endParaRPr lang="en-US"/>
          </a:p>
        </p:txBody>
      </p:sp>
    </p:spTree>
    <p:extLst>
      <p:ext uri="{BB962C8B-B14F-4D97-AF65-F5344CB8AC3E}">
        <p14:creationId xmlns:p14="http://schemas.microsoft.com/office/powerpoint/2010/main" val="2664873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905003-B849-4B90-8A26-719FB304574E}"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FDDD8-DA81-4BC8-807F-3683DBB24E48}" type="slidenum">
              <a:rPr lang="en-US" smtClean="0"/>
              <a:t>‹#›</a:t>
            </a:fld>
            <a:endParaRPr lang="en-US"/>
          </a:p>
        </p:txBody>
      </p:sp>
    </p:spTree>
    <p:extLst>
      <p:ext uri="{BB962C8B-B14F-4D97-AF65-F5344CB8AC3E}">
        <p14:creationId xmlns:p14="http://schemas.microsoft.com/office/powerpoint/2010/main" val="430813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905003-B849-4B90-8A26-719FB304574E}"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2FDDD8-DA81-4BC8-807F-3683DBB24E48}" type="slidenum">
              <a:rPr lang="en-US" smtClean="0"/>
              <a:t>‹#›</a:t>
            </a:fld>
            <a:endParaRPr lang="en-US"/>
          </a:p>
        </p:txBody>
      </p:sp>
    </p:spTree>
    <p:extLst>
      <p:ext uri="{BB962C8B-B14F-4D97-AF65-F5344CB8AC3E}">
        <p14:creationId xmlns:p14="http://schemas.microsoft.com/office/powerpoint/2010/main" val="3563066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905003-B849-4B90-8A26-719FB304574E}" type="datetimeFigureOut">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2FDDD8-DA81-4BC8-807F-3683DBB24E48}" type="slidenum">
              <a:rPr lang="en-US" smtClean="0"/>
              <a:t>‹#›</a:t>
            </a:fld>
            <a:endParaRPr lang="en-US"/>
          </a:p>
        </p:txBody>
      </p:sp>
    </p:spTree>
    <p:extLst>
      <p:ext uri="{BB962C8B-B14F-4D97-AF65-F5344CB8AC3E}">
        <p14:creationId xmlns:p14="http://schemas.microsoft.com/office/powerpoint/2010/main" val="86167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905003-B849-4B90-8A26-719FB304574E}" type="datetimeFigureOut">
              <a:rPr lang="en-US" smtClean="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2FDDD8-DA81-4BC8-807F-3683DBB24E48}" type="slidenum">
              <a:rPr lang="en-US" smtClean="0"/>
              <a:t>‹#›</a:t>
            </a:fld>
            <a:endParaRPr lang="en-US"/>
          </a:p>
        </p:txBody>
      </p:sp>
    </p:spTree>
    <p:extLst>
      <p:ext uri="{BB962C8B-B14F-4D97-AF65-F5344CB8AC3E}">
        <p14:creationId xmlns:p14="http://schemas.microsoft.com/office/powerpoint/2010/main" val="359758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905003-B849-4B90-8A26-719FB304574E}"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FDDD8-DA81-4BC8-807F-3683DBB24E48}" type="slidenum">
              <a:rPr lang="en-US" smtClean="0"/>
              <a:t>‹#›</a:t>
            </a:fld>
            <a:endParaRPr lang="en-US"/>
          </a:p>
        </p:txBody>
      </p:sp>
    </p:spTree>
    <p:extLst>
      <p:ext uri="{BB962C8B-B14F-4D97-AF65-F5344CB8AC3E}">
        <p14:creationId xmlns:p14="http://schemas.microsoft.com/office/powerpoint/2010/main" val="3555827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905003-B849-4B90-8A26-719FB304574E}"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2FDDD8-DA81-4BC8-807F-3683DBB24E48}" type="slidenum">
              <a:rPr lang="en-US" smtClean="0"/>
              <a:t>‹#›</a:t>
            </a:fld>
            <a:endParaRPr lang="en-US"/>
          </a:p>
        </p:txBody>
      </p:sp>
    </p:spTree>
    <p:extLst>
      <p:ext uri="{BB962C8B-B14F-4D97-AF65-F5344CB8AC3E}">
        <p14:creationId xmlns:p14="http://schemas.microsoft.com/office/powerpoint/2010/main" val="723279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905003-B849-4B90-8A26-719FB304574E}" type="datetimeFigureOut">
              <a:rPr lang="en-US" smtClean="0"/>
              <a:t>1/24/2019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2FDDD8-DA81-4BC8-807F-3683DBB24E48}" type="slidenum">
              <a:rPr lang="en-US" smtClean="0"/>
              <a:t>‹#›</a:t>
            </a:fld>
            <a:endParaRPr lang="en-US"/>
          </a:p>
        </p:txBody>
      </p:sp>
    </p:spTree>
    <p:extLst>
      <p:ext uri="{BB962C8B-B14F-4D97-AF65-F5344CB8AC3E}">
        <p14:creationId xmlns:p14="http://schemas.microsoft.com/office/powerpoint/2010/main" val="446041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youtube.com/watch?v=qr6gOTEptW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qr6gOTEptWo"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youtube.com/watch?v=qr6gOTEptWo"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youtube.com/watch?v=qr6gOTEptWo"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youtube.com/watch?v=qr6gOTEptWo"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youtube.com/watch?v=qr6gOTEptWo"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youtube.com/watch?v=qr6gOTEptWo"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youtube.com/watch?v=qr6gOTEptWo"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youtube.com/watch?v=qr6gOTEptWo"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youtube.com/watch?v=qr6gOTEptWo"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youtube.com/watch?v=qr6gOTEptWo"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http://www.kingsacademy.com/mhodges/03_The-World-since-1900/04_The-Roaring-20s/pictures/P+D-562_NY-stock-exchange-trading-flo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598535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5985359"/>
            <a:ext cx="9144000" cy="769441"/>
          </a:xfrm>
          <a:prstGeom prst="rect">
            <a:avLst/>
          </a:prstGeom>
          <a:noFill/>
        </p:spPr>
        <p:txBody>
          <a:bodyPr wrap="square" rtlCol="0">
            <a:spAutoFit/>
          </a:bodyPr>
          <a:lstStyle/>
          <a:p>
            <a:pPr algn="ctr"/>
            <a:r>
              <a:rPr lang="en-US" sz="4400" dirty="0">
                <a:solidFill>
                  <a:schemeClr val="bg1"/>
                </a:solidFill>
              </a:rPr>
              <a:t>Role-Playing the 1920s</a:t>
            </a:r>
          </a:p>
        </p:txBody>
      </p:sp>
    </p:spTree>
    <p:extLst>
      <p:ext uri="{BB962C8B-B14F-4D97-AF65-F5344CB8AC3E}">
        <p14:creationId xmlns:p14="http://schemas.microsoft.com/office/powerpoint/2010/main" val="2891558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1920s Companies</a:t>
            </a:r>
          </a:p>
        </p:txBody>
      </p:sp>
      <p:sp>
        <p:nvSpPr>
          <p:cNvPr id="3" name="Content Placeholder 2"/>
          <p:cNvSpPr>
            <a:spLocks noGrp="1"/>
          </p:cNvSpPr>
          <p:nvPr>
            <p:ph idx="1"/>
          </p:nvPr>
        </p:nvSpPr>
        <p:spPr/>
        <p:txBody>
          <a:bodyPr>
            <a:normAutofit fontScale="92500" lnSpcReduction="10000"/>
          </a:bodyPr>
          <a:lstStyle/>
          <a:p>
            <a:r>
              <a:rPr lang="en-US" sz="3800" b="1" dirty="0">
                <a:solidFill>
                  <a:schemeClr val="bg1"/>
                </a:solidFill>
              </a:rPr>
              <a:t>Midland Utilities</a:t>
            </a:r>
          </a:p>
          <a:p>
            <a:r>
              <a:rPr lang="en-US" dirty="0">
                <a:solidFill>
                  <a:schemeClr val="bg1"/>
                </a:solidFill>
              </a:rPr>
              <a:t>Owned and operated by financial genius Samuel </a:t>
            </a:r>
            <a:r>
              <a:rPr lang="en-US" dirty="0" err="1">
                <a:solidFill>
                  <a:schemeClr val="bg1"/>
                </a:solidFill>
              </a:rPr>
              <a:t>Insull</a:t>
            </a:r>
            <a:r>
              <a:rPr lang="en-US" dirty="0">
                <a:solidFill>
                  <a:schemeClr val="bg1"/>
                </a:solidFill>
              </a:rPr>
              <a:t>. </a:t>
            </a:r>
          </a:p>
          <a:p>
            <a:r>
              <a:rPr lang="en-US" dirty="0">
                <a:solidFill>
                  <a:schemeClr val="bg1"/>
                </a:solidFill>
              </a:rPr>
              <a:t>Midland is part of a billion-dollar corporation operating in 32 states. </a:t>
            </a:r>
          </a:p>
          <a:p>
            <a:r>
              <a:rPr lang="en-US" dirty="0">
                <a:solidFill>
                  <a:schemeClr val="bg1"/>
                </a:solidFill>
              </a:rPr>
              <a:t>Midland produces electricity for central Chicago and is expanding into the suburbs. Midland is one of the most powerful corporations in the Midwest.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228600"/>
            <a:ext cx="1254145" cy="18197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5339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1920s Companies</a:t>
            </a:r>
          </a:p>
        </p:txBody>
      </p:sp>
      <p:sp>
        <p:nvSpPr>
          <p:cNvPr id="3" name="Content Placeholder 2"/>
          <p:cNvSpPr>
            <a:spLocks noGrp="1"/>
          </p:cNvSpPr>
          <p:nvPr>
            <p:ph idx="1"/>
          </p:nvPr>
        </p:nvSpPr>
        <p:spPr/>
        <p:txBody>
          <a:bodyPr>
            <a:normAutofit/>
          </a:bodyPr>
          <a:lstStyle/>
          <a:p>
            <a:r>
              <a:rPr lang="en-US" sz="3800" b="1" dirty="0">
                <a:solidFill>
                  <a:schemeClr val="bg1"/>
                </a:solidFill>
              </a:rPr>
              <a:t>Kansas-Pacific Railroad</a:t>
            </a:r>
          </a:p>
          <a:p>
            <a:r>
              <a:rPr lang="en-US" dirty="0">
                <a:solidFill>
                  <a:schemeClr val="bg1"/>
                </a:solidFill>
              </a:rPr>
              <a:t>The K&amp;P has been in existence for over 60 years. While many railroads are faced with declining profits, the K&amp;P shows a steady increase. </a:t>
            </a:r>
          </a:p>
          <a:p>
            <a:r>
              <a:rPr lang="en-US" dirty="0">
                <a:solidFill>
                  <a:schemeClr val="bg1"/>
                </a:solidFill>
              </a:rPr>
              <a:t>They are presently expanding into the Southwest and plan to extend their holdings into Mexico.</a:t>
            </a: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052"/>
          <a:stretch/>
        </p:blipFill>
        <p:spPr bwMode="auto">
          <a:xfrm>
            <a:off x="7092176" y="457200"/>
            <a:ext cx="1413649" cy="1724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2282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1920s Companies</a:t>
            </a:r>
          </a:p>
        </p:txBody>
      </p:sp>
      <p:sp>
        <p:nvSpPr>
          <p:cNvPr id="3" name="Content Placeholder 2"/>
          <p:cNvSpPr>
            <a:spLocks noGrp="1"/>
          </p:cNvSpPr>
          <p:nvPr>
            <p:ph idx="1"/>
          </p:nvPr>
        </p:nvSpPr>
        <p:spPr/>
        <p:txBody>
          <a:bodyPr>
            <a:normAutofit/>
          </a:bodyPr>
          <a:lstStyle/>
          <a:p>
            <a:r>
              <a:rPr lang="en-US" sz="3800" b="1" dirty="0">
                <a:solidFill>
                  <a:schemeClr val="bg1"/>
                </a:solidFill>
              </a:rPr>
              <a:t>Tel-Tone</a:t>
            </a:r>
          </a:p>
          <a:p>
            <a:r>
              <a:rPr lang="en-US" dirty="0">
                <a:solidFill>
                  <a:schemeClr val="bg1"/>
                </a:solidFill>
              </a:rPr>
              <a:t>This telephone company is just beginning. This is their first public offering of stock. </a:t>
            </a:r>
          </a:p>
          <a:p>
            <a:r>
              <a:rPr lang="en-US" dirty="0">
                <a:solidFill>
                  <a:schemeClr val="bg1"/>
                </a:solidFill>
              </a:rPr>
              <a:t>They presently plan to manufacture a dial-telephone. This process reportedly will revolutionize the use of the telephone. </a:t>
            </a:r>
          </a:p>
          <a:p>
            <a:r>
              <a:rPr lang="en-US" dirty="0">
                <a:solidFill>
                  <a:schemeClr val="bg1"/>
                </a:solidFill>
              </a:rPr>
              <a:t>Their management is young and inexperienced. </a:t>
            </a: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381000"/>
            <a:ext cx="1657350"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3551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9097360"/>
              </p:ext>
            </p:extLst>
          </p:nvPr>
        </p:nvGraphicFramePr>
        <p:xfrm>
          <a:off x="29735" y="29735"/>
          <a:ext cx="9114264" cy="7681797"/>
        </p:xfrm>
        <a:graphic>
          <a:graphicData uri="http://schemas.openxmlformats.org/drawingml/2006/table">
            <a:tbl>
              <a:tblPr firstRow="1" bandRow="1">
                <a:tableStyleId>{5C22544A-7EE6-4342-B048-85BDC9FD1C3A}</a:tableStyleId>
              </a:tblPr>
              <a:tblGrid>
                <a:gridCol w="1494265">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009184">
                  <a:extLst>
                    <a:ext uri="{9D8B030D-6E8A-4147-A177-3AD203B41FA5}">
                      <a16:colId xmlns:a16="http://schemas.microsoft.com/office/drawing/2014/main" val="20002"/>
                    </a:ext>
                  </a:extLst>
                </a:gridCol>
                <a:gridCol w="1139283">
                  <a:extLst>
                    <a:ext uri="{9D8B030D-6E8A-4147-A177-3AD203B41FA5}">
                      <a16:colId xmlns:a16="http://schemas.microsoft.com/office/drawing/2014/main" val="20003"/>
                    </a:ext>
                  </a:extLst>
                </a:gridCol>
                <a:gridCol w="1139283">
                  <a:extLst>
                    <a:ext uri="{9D8B030D-6E8A-4147-A177-3AD203B41FA5}">
                      <a16:colId xmlns:a16="http://schemas.microsoft.com/office/drawing/2014/main" val="20004"/>
                    </a:ext>
                  </a:extLst>
                </a:gridCol>
                <a:gridCol w="1139283">
                  <a:extLst>
                    <a:ext uri="{9D8B030D-6E8A-4147-A177-3AD203B41FA5}">
                      <a16:colId xmlns:a16="http://schemas.microsoft.com/office/drawing/2014/main" val="20005"/>
                    </a:ext>
                  </a:extLst>
                </a:gridCol>
                <a:gridCol w="1139283">
                  <a:extLst>
                    <a:ext uri="{9D8B030D-6E8A-4147-A177-3AD203B41FA5}">
                      <a16:colId xmlns:a16="http://schemas.microsoft.com/office/drawing/2014/main" val="20006"/>
                    </a:ext>
                  </a:extLst>
                </a:gridCol>
                <a:gridCol w="1139283">
                  <a:extLst>
                    <a:ext uri="{9D8B030D-6E8A-4147-A177-3AD203B41FA5}">
                      <a16:colId xmlns:a16="http://schemas.microsoft.com/office/drawing/2014/main" val="20007"/>
                    </a:ext>
                  </a:extLst>
                </a:gridCol>
              </a:tblGrid>
              <a:tr h="853533">
                <a:tc>
                  <a:txBody>
                    <a:bodyPr/>
                    <a:lstStyle/>
                    <a:p>
                      <a:r>
                        <a:rPr lang="en-US" sz="1600" b="1" dirty="0"/>
                        <a:t>Stock</a:t>
                      </a:r>
                    </a:p>
                  </a:txBody>
                  <a:tcPr/>
                </a:tc>
                <a:tc>
                  <a:txBody>
                    <a:bodyPr/>
                    <a:lstStyle/>
                    <a:p>
                      <a:r>
                        <a:rPr lang="en-US" sz="1600" dirty="0"/>
                        <a:t>Opening </a:t>
                      </a:r>
                    </a:p>
                    <a:p>
                      <a:r>
                        <a:rPr lang="en-US" sz="1600" dirty="0"/>
                        <a:t>Price</a:t>
                      </a:r>
                    </a:p>
                  </a:txBody>
                  <a:tcPr/>
                </a:tc>
                <a:tc>
                  <a:txBody>
                    <a:bodyPr/>
                    <a:lstStyle/>
                    <a:p>
                      <a:r>
                        <a:rPr lang="en-US" dirty="0"/>
                        <a:t>1920</a:t>
                      </a:r>
                    </a:p>
                  </a:txBody>
                  <a:tcPr/>
                </a:tc>
                <a:tc>
                  <a:txBody>
                    <a:bodyPr/>
                    <a:lstStyle/>
                    <a:p>
                      <a:r>
                        <a:rPr lang="en-US" dirty="0"/>
                        <a:t>1922</a:t>
                      </a:r>
                    </a:p>
                  </a:txBody>
                  <a:tcPr/>
                </a:tc>
                <a:tc>
                  <a:txBody>
                    <a:bodyPr/>
                    <a:lstStyle/>
                    <a:p>
                      <a:r>
                        <a:rPr lang="en-US" dirty="0"/>
                        <a:t>1923</a:t>
                      </a:r>
                    </a:p>
                  </a:txBody>
                  <a:tcPr/>
                </a:tc>
                <a:tc>
                  <a:txBody>
                    <a:bodyPr/>
                    <a:lstStyle/>
                    <a:p>
                      <a:r>
                        <a:rPr lang="en-US" dirty="0"/>
                        <a:t>1927</a:t>
                      </a:r>
                    </a:p>
                  </a:txBody>
                  <a:tcPr/>
                </a:tc>
                <a:tc>
                  <a:txBody>
                    <a:bodyPr/>
                    <a:lstStyle/>
                    <a:p>
                      <a:r>
                        <a:rPr lang="en-US" dirty="0"/>
                        <a:t>1928</a:t>
                      </a:r>
                    </a:p>
                  </a:txBody>
                  <a:tcPr/>
                </a:tc>
                <a:tc>
                  <a:txBody>
                    <a:bodyPr/>
                    <a:lstStyle/>
                    <a:p>
                      <a:r>
                        <a:rPr lang="en-US" dirty="0"/>
                        <a:t>1929</a:t>
                      </a:r>
                    </a:p>
                  </a:txBody>
                  <a:tcPr/>
                </a:tc>
                <a:extLst>
                  <a:ext uri="{0D108BD9-81ED-4DB2-BD59-A6C34878D82A}">
                    <a16:rowId xmlns:a16="http://schemas.microsoft.com/office/drawing/2014/main" val="10000"/>
                  </a:ext>
                </a:extLst>
              </a:tr>
              <a:tr h="853533">
                <a:tc>
                  <a:txBody>
                    <a:bodyPr/>
                    <a:lstStyle/>
                    <a:p>
                      <a:r>
                        <a:rPr lang="en-US" sz="1800" b="1" dirty="0"/>
                        <a:t>Kroger</a:t>
                      </a:r>
                    </a:p>
                  </a:txBody>
                  <a:tcPr/>
                </a:tc>
                <a:tc>
                  <a:txBody>
                    <a:bodyPr/>
                    <a:lstStyle/>
                    <a:p>
                      <a:r>
                        <a:rPr lang="en-US" dirty="0"/>
                        <a:t>$10</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853533">
                <a:tc>
                  <a:txBody>
                    <a:bodyPr/>
                    <a:lstStyle/>
                    <a:p>
                      <a:r>
                        <a:rPr lang="en-US" sz="1800" b="1" dirty="0"/>
                        <a:t>Radio Corporation</a:t>
                      </a:r>
                    </a:p>
                  </a:txBody>
                  <a:tcPr/>
                </a:tc>
                <a:tc>
                  <a:txBody>
                    <a:bodyPr/>
                    <a:lstStyle/>
                    <a:p>
                      <a:r>
                        <a:rPr lang="en-US" dirty="0"/>
                        <a:t>$10</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853533">
                <a:tc>
                  <a:txBody>
                    <a:bodyPr/>
                    <a:lstStyle/>
                    <a:p>
                      <a:r>
                        <a:rPr lang="en-US" sz="1800" b="1" dirty="0"/>
                        <a:t>Mammoth</a:t>
                      </a:r>
                      <a:r>
                        <a:rPr lang="en-US" sz="1800" b="1" baseline="0" dirty="0"/>
                        <a:t> Oil</a:t>
                      </a:r>
                      <a:endParaRPr lang="en-US" sz="1800" b="1" dirty="0"/>
                    </a:p>
                  </a:txBody>
                  <a:tcPr/>
                </a:tc>
                <a:tc>
                  <a:txBody>
                    <a:bodyPr/>
                    <a:lstStyle/>
                    <a:p>
                      <a:r>
                        <a:rPr lang="en-US" dirty="0"/>
                        <a:t>$10</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853533">
                <a:tc>
                  <a:txBody>
                    <a:bodyPr/>
                    <a:lstStyle/>
                    <a:p>
                      <a:r>
                        <a:rPr lang="en-US" sz="1800" b="1" dirty="0"/>
                        <a:t>Gotham </a:t>
                      </a:r>
                    </a:p>
                    <a:p>
                      <a:r>
                        <a:rPr lang="en-US" sz="1800" b="1" dirty="0"/>
                        <a:t>Bank</a:t>
                      </a:r>
                    </a:p>
                  </a:txBody>
                  <a:tcPr/>
                </a:tc>
                <a:tc>
                  <a:txBody>
                    <a:bodyPr/>
                    <a:lstStyle/>
                    <a:p>
                      <a:r>
                        <a:rPr lang="en-US" dirty="0"/>
                        <a:t>$10</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197108360"/>
                  </a:ext>
                </a:extLst>
              </a:tr>
              <a:tr h="853533">
                <a:tc>
                  <a:txBody>
                    <a:bodyPr/>
                    <a:lstStyle/>
                    <a:p>
                      <a:r>
                        <a:rPr lang="en-US" sz="1800" b="1" dirty="0"/>
                        <a:t>Durant Motors</a:t>
                      </a:r>
                    </a:p>
                  </a:txBody>
                  <a:tcPr/>
                </a:tc>
                <a:tc>
                  <a:txBody>
                    <a:bodyPr/>
                    <a:lstStyle/>
                    <a:p>
                      <a:r>
                        <a:rPr lang="en-US" dirty="0"/>
                        <a:t>$10</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853533">
                <a:tc>
                  <a:txBody>
                    <a:bodyPr/>
                    <a:lstStyle/>
                    <a:p>
                      <a:r>
                        <a:rPr lang="en-US" sz="1800" b="1" dirty="0"/>
                        <a:t>Midland </a:t>
                      </a:r>
                    </a:p>
                    <a:p>
                      <a:r>
                        <a:rPr lang="en-US" sz="1800" b="1" dirty="0"/>
                        <a:t>Power</a:t>
                      </a:r>
                    </a:p>
                  </a:txBody>
                  <a:tcPr/>
                </a:tc>
                <a:tc>
                  <a:txBody>
                    <a:bodyPr/>
                    <a:lstStyle/>
                    <a:p>
                      <a:r>
                        <a:rPr lang="en-US" dirty="0"/>
                        <a:t>$10</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853533">
                <a:tc>
                  <a:txBody>
                    <a:bodyPr/>
                    <a:lstStyle/>
                    <a:p>
                      <a:r>
                        <a:rPr lang="en-US" sz="1800" b="1" dirty="0"/>
                        <a:t>Kansas &amp; Pacific</a:t>
                      </a:r>
                    </a:p>
                  </a:txBody>
                  <a:tcPr/>
                </a:tc>
                <a:tc>
                  <a:txBody>
                    <a:bodyPr/>
                    <a:lstStyle/>
                    <a:p>
                      <a:r>
                        <a:rPr lang="en-US" dirty="0"/>
                        <a:t>$10</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6"/>
                  </a:ext>
                </a:extLst>
              </a:tr>
              <a:tr h="853533">
                <a:tc>
                  <a:txBody>
                    <a:bodyPr/>
                    <a:lstStyle/>
                    <a:p>
                      <a:r>
                        <a:rPr lang="en-US" sz="1800" b="1" dirty="0"/>
                        <a:t>Tel-Tone</a:t>
                      </a:r>
                    </a:p>
                  </a:txBody>
                  <a:tcPr/>
                </a:tc>
                <a:tc>
                  <a:txBody>
                    <a:bodyPr/>
                    <a:lstStyle/>
                    <a:p>
                      <a:r>
                        <a:rPr lang="en-US" dirty="0"/>
                        <a:t>$10</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877949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Stock Market Opens</a:t>
            </a:r>
          </a:p>
        </p:txBody>
      </p:sp>
      <p:sp>
        <p:nvSpPr>
          <p:cNvPr id="3" name="Content Placeholder 2"/>
          <p:cNvSpPr>
            <a:spLocks noGrp="1"/>
          </p:cNvSpPr>
          <p:nvPr>
            <p:ph idx="1"/>
          </p:nvPr>
        </p:nvSpPr>
        <p:spPr/>
        <p:txBody>
          <a:bodyPr>
            <a:normAutofit lnSpcReduction="10000"/>
          </a:bodyPr>
          <a:lstStyle/>
          <a:p>
            <a:r>
              <a:rPr lang="en-US" dirty="0">
                <a:solidFill>
                  <a:schemeClr val="bg1"/>
                </a:solidFill>
              </a:rPr>
              <a:t>You have five minutes to buy or sell.</a:t>
            </a: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r>
              <a:rPr lang="en-US" sz="1100" dirty="0">
                <a:hlinkClick r:id="rId2"/>
              </a:rPr>
              <a:t>http://www.youtube.com/watch?v=qr6gOTEptWo</a:t>
            </a:r>
            <a:endParaRPr lang="en-US" sz="1100" dirty="0">
              <a:solidFill>
                <a:schemeClr val="bg1"/>
              </a:solidFill>
            </a:endParaRPr>
          </a:p>
        </p:txBody>
      </p:sp>
      <p:pic>
        <p:nvPicPr>
          <p:cNvPr id="2050" name="Picture 2" descr="http://s.wsj.net/public/resources/images/OB-KU164_WSE_Be_G_201011090741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209800"/>
            <a:ext cx="5267325" cy="3514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533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Stock Exchange Closes</a:t>
            </a:r>
          </a:p>
        </p:txBody>
      </p:sp>
      <p:pic>
        <p:nvPicPr>
          <p:cNvPr id="3074" name="Picture 2" descr="http://blog.kaseya.com/wp-content/uploads/2013/03/nyse_LG_600x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752600"/>
            <a:ext cx="5715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057400" y="5715000"/>
            <a:ext cx="5334000" cy="369332"/>
          </a:xfrm>
          <a:prstGeom prst="rect">
            <a:avLst/>
          </a:prstGeom>
        </p:spPr>
        <p:txBody>
          <a:bodyPr wrap="square">
            <a:spAutoFit/>
          </a:bodyPr>
          <a:lstStyle/>
          <a:p>
            <a:r>
              <a:rPr lang="en-US" dirty="0">
                <a:hlinkClick r:id="rId3"/>
              </a:rPr>
              <a:t>http://www.youtube.com/watch?v=qr6gOTEptWo</a:t>
            </a:r>
            <a:endParaRPr lang="en-US" dirty="0">
              <a:solidFill>
                <a:schemeClr val="bg1"/>
              </a:solidFill>
            </a:endParaRPr>
          </a:p>
        </p:txBody>
      </p:sp>
    </p:spTree>
    <p:extLst>
      <p:ext uri="{BB962C8B-B14F-4D97-AF65-F5344CB8AC3E}">
        <p14:creationId xmlns:p14="http://schemas.microsoft.com/office/powerpoint/2010/main" val="4255090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solidFill>
                  <a:schemeClr val="bg1"/>
                </a:solidFill>
              </a:rPr>
              <a:t>1920</a:t>
            </a:r>
          </a:p>
        </p:txBody>
      </p:sp>
      <p:graphicFrame>
        <p:nvGraphicFramePr>
          <p:cNvPr id="8" name="Table 7"/>
          <p:cNvGraphicFramePr>
            <a:graphicFrameLocks noGrp="1"/>
          </p:cNvGraphicFramePr>
          <p:nvPr>
            <p:extLst>
              <p:ext uri="{D42A27DB-BD31-4B8C-83A1-F6EECF244321}">
                <p14:modId xmlns:p14="http://schemas.microsoft.com/office/powerpoint/2010/main" val="2503610922"/>
              </p:ext>
            </p:extLst>
          </p:nvPr>
        </p:nvGraphicFramePr>
        <p:xfrm>
          <a:off x="381000" y="2133600"/>
          <a:ext cx="8458200" cy="3337560"/>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370840">
                <a:tc>
                  <a:txBody>
                    <a:bodyPr/>
                    <a:lstStyle/>
                    <a:p>
                      <a:r>
                        <a:rPr lang="en-US" dirty="0"/>
                        <a:t>Outcome</a:t>
                      </a:r>
                    </a:p>
                  </a:txBody>
                  <a:tcPr/>
                </a:tc>
                <a:tc>
                  <a:txBody>
                    <a:bodyPr/>
                    <a:lstStyle/>
                    <a:p>
                      <a:r>
                        <a:rPr lang="en-US" dirty="0"/>
                        <a:t>New Market Share</a:t>
                      </a:r>
                    </a:p>
                  </a:txBody>
                  <a:tcPr/>
                </a:tc>
                <a:extLst>
                  <a:ext uri="{0D108BD9-81ED-4DB2-BD59-A6C34878D82A}">
                    <a16:rowId xmlns:a16="http://schemas.microsoft.com/office/drawing/2014/main" val="10000"/>
                  </a:ext>
                </a:extLst>
              </a:tr>
              <a:tr h="370840">
                <a:tc>
                  <a:txBody>
                    <a:bodyPr/>
                    <a:lstStyle/>
                    <a:p>
                      <a:r>
                        <a:rPr lang="en-US" dirty="0"/>
                        <a:t>Kroger:</a:t>
                      </a:r>
                      <a:r>
                        <a:rPr lang="en-US" baseline="0" dirty="0"/>
                        <a:t> purchases new food chain</a:t>
                      </a:r>
                      <a:endParaRPr lang="en-US" dirty="0"/>
                    </a:p>
                  </a:txBody>
                  <a:tcPr/>
                </a:tc>
                <a:tc>
                  <a:txBody>
                    <a:bodyPr/>
                    <a:lstStyle/>
                    <a:p>
                      <a:r>
                        <a:rPr lang="en-US" dirty="0"/>
                        <a:t>$12</a:t>
                      </a:r>
                    </a:p>
                  </a:txBody>
                  <a:tcPr/>
                </a:tc>
                <a:extLst>
                  <a:ext uri="{0D108BD9-81ED-4DB2-BD59-A6C34878D82A}">
                    <a16:rowId xmlns:a16="http://schemas.microsoft.com/office/drawing/2014/main" val="10001"/>
                  </a:ext>
                </a:extLst>
              </a:tr>
              <a:tr h="370840">
                <a:tc>
                  <a:txBody>
                    <a:bodyPr/>
                    <a:lstStyle/>
                    <a:p>
                      <a:r>
                        <a:rPr lang="en-US" dirty="0"/>
                        <a:t>Radio Corporation: new</a:t>
                      </a:r>
                      <a:r>
                        <a:rPr lang="en-US" baseline="0" dirty="0"/>
                        <a:t> antenna model</a:t>
                      </a:r>
                      <a:endParaRPr lang="en-US" dirty="0"/>
                    </a:p>
                  </a:txBody>
                  <a:tcPr/>
                </a:tc>
                <a:tc>
                  <a:txBody>
                    <a:bodyPr/>
                    <a:lstStyle/>
                    <a:p>
                      <a:r>
                        <a:rPr lang="en-US" dirty="0"/>
                        <a:t>$13</a:t>
                      </a:r>
                    </a:p>
                  </a:txBody>
                  <a:tcPr/>
                </a:tc>
                <a:extLst>
                  <a:ext uri="{0D108BD9-81ED-4DB2-BD59-A6C34878D82A}">
                    <a16:rowId xmlns:a16="http://schemas.microsoft.com/office/drawing/2014/main" val="10002"/>
                  </a:ext>
                </a:extLst>
              </a:tr>
              <a:tr h="370840">
                <a:tc>
                  <a:txBody>
                    <a:bodyPr/>
                    <a:lstStyle/>
                    <a:p>
                      <a:r>
                        <a:rPr lang="en-US" dirty="0"/>
                        <a:t>Mammoth Oil: 9 new</a:t>
                      </a:r>
                      <a:r>
                        <a:rPr lang="en-US" baseline="0" dirty="0"/>
                        <a:t> wells drilled</a:t>
                      </a:r>
                      <a:endParaRPr lang="en-US" dirty="0"/>
                    </a:p>
                  </a:txBody>
                  <a:tcPr/>
                </a:tc>
                <a:tc>
                  <a:txBody>
                    <a:bodyPr/>
                    <a:lstStyle/>
                    <a:p>
                      <a:r>
                        <a:rPr lang="en-US" dirty="0"/>
                        <a:t>$14</a:t>
                      </a:r>
                    </a:p>
                  </a:txBody>
                  <a:tcPr/>
                </a:tc>
                <a:extLst>
                  <a:ext uri="{0D108BD9-81ED-4DB2-BD59-A6C34878D82A}">
                    <a16:rowId xmlns:a16="http://schemas.microsoft.com/office/drawing/2014/main" val="10003"/>
                  </a:ext>
                </a:extLst>
              </a:tr>
              <a:tr h="370840">
                <a:tc>
                  <a:txBody>
                    <a:bodyPr/>
                    <a:lstStyle/>
                    <a:p>
                      <a:r>
                        <a:rPr lang="en-US" dirty="0"/>
                        <a:t>Gotham Bank: Bank Declares a 6% dividend</a:t>
                      </a:r>
                    </a:p>
                  </a:txBody>
                  <a:tcPr/>
                </a:tc>
                <a:tc>
                  <a:txBody>
                    <a:bodyPr/>
                    <a:lstStyle/>
                    <a:p>
                      <a:r>
                        <a:rPr lang="en-US" dirty="0"/>
                        <a:t>$11</a:t>
                      </a:r>
                    </a:p>
                  </a:txBody>
                  <a:tcPr/>
                </a:tc>
                <a:extLst>
                  <a:ext uri="{0D108BD9-81ED-4DB2-BD59-A6C34878D82A}">
                    <a16:rowId xmlns:a16="http://schemas.microsoft.com/office/drawing/2014/main" val="390047661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Durant Motors: defaults</a:t>
                      </a:r>
                      <a:r>
                        <a:rPr lang="en-US" baseline="0" dirty="0"/>
                        <a:t> on bank payment</a:t>
                      </a:r>
                      <a:endParaRPr lang="en-US" dirty="0"/>
                    </a:p>
                  </a:txBody>
                  <a:tcPr/>
                </a:tc>
                <a:tc>
                  <a:txBody>
                    <a:bodyPr/>
                    <a:lstStyle/>
                    <a:p>
                      <a:r>
                        <a:rPr lang="en-US" dirty="0"/>
                        <a:t>$7</a:t>
                      </a:r>
                    </a:p>
                  </a:txBody>
                  <a:tcPr/>
                </a:tc>
                <a:extLst>
                  <a:ext uri="{0D108BD9-81ED-4DB2-BD59-A6C34878D82A}">
                    <a16:rowId xmlns:a16="http://schemas.microsoft.com/office/drawing/2014/main" val="10004"/>
                  </a:ext>
                </a:extLst>
              </a:tr>
              <a:tr h="370840">
                <a:tc>
                  <a:txBody>
                    <a:bodyPr/>
                    <a:lstStyle/>
                    <a:p>
                      <a:r>
                        <a:rPr lang="en-US" dirty="0"/>
                        <a:t>Midland</a:t>
                      </a:r>
                      <a:r>
                        <a:rPr lang="en-US" baseline="0" dirty="0"/>
                        <a:t> Utilities: extends to MI and WI</a:t>
                      </a:r>
                      <a:endParaRPr lang="en-US" dirty="0"/>
                    </a:p>
                  </a:txBody>
                  <a:tcPr/>
                </a:tc>
                <a:tc>
                  <a:txBody>
                    <a:bodyPr/>
                    <a:lstStyle/>
                    <a:p>
                      <a:r>
                        <a:rPr lang="en-US" dirty="0"/>
                        <a:t>$13</a:t>
                      </a:r>
                    </a:p>
                  </a:txBody>
                  <a:tcPr/>
                </a:tc>
                <a:extLst>
                  <a:ext uri="{0D108BD9-81ED-4DB2-BD59-A6C34878D82A}">
                    <a16:rowId xmlns:a16="http://schemas.microsoft.com/office/drawing/2014/main" val="10005"/>
                  </a:ext>
                </a:extLst>
              </a:tr>
              <a:tr h="370840">
                <a:tc>
                  <a:txBody>
                    <a:bodyPr/>
                    <a:lstStyle/>
                    <a:p>
                      <a:r>
                        <a:rPr lang="en-US" dirty="0"/>
                        <a:t>Kansas</a:t>
                      </a:r>
                      <a:r>
                        <a:rPr lang="en-US" baseline="0" dirty="0"/>
                        <a:t> Pacific: Expanded to Southwest</a:t>
                      </a:r>
                      <a:endParaRPr lang="en-US" dirty="0"/>
                    </a:p>
                  </a:txBody>
                  <a:tcPr/>
                </a:tc>
                <a:tc>
                  <a:txBody>
                    <a:bodyPr/>
                    <a:lstStyle/>
                    <a:p>
                      <a:r>
                        <a:rPr lang="en-US" dirty="0"/>
                        <a:t>$9</a:t>
                      </a:r>
                    </a:p>
                  </a:txBody>
                  <a:tcPr/>
                </a:tc>
                <a:extLst>
                  <a:ext uri="{0D108BD9-81ED-4DB2-BD59-A6C34878D82A}">
                    <a16:rowId xmlns:a16="http://schemas.microsoft.com/office/drawing/2014/main" val="10006"/>
                  </a:ext>
                </a:extLst>
              </a:tr>
              <a:tr h="370840">
                <a:tc>
                  <a:txBody>
                    <a:bodyPr/>
                    <a:lstStyle/>
                    <a:p>
                      <a:r>
                        <a:rPr lang="en-US" dirty="0"/>
                        <a:t>Tel-Tone: Dial</a:t>
                      </a:r>
                      <a:r>
                        <a:rPr lang="en-US" baseline="0" dirty="0"/>
                        <a:t> telephones installed in NYC</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a:t>$15</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549770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Stock Market Opens</a:t>
            </a:r>
          </a:p>
        </p:txBody>
      </p:sp>
      <p:sp>
        <p:nvSpPr>
          <p:cNvPr id="3" name="Content Placeholder 2"/>
          <p:cNvSpPr>
            <a:spLocks noGrp="1"/>
          </p:cNvSpPr>
          <p:nvPr>
            <p:ph idx="1"/>
          </p:nvPr>
        </p:nvSpPr>
        <p:spPr/>
        <p:txBody>
          <a:bodyPr>
            <a:normAutofit lnSpcReduction="10000"/>
          </a:bodyPr>
          <a:lstStyle/>
          <a:p>
            <a:r>
              <a:rPr lang="en-US" dirty="0">
                <a:solidFill>
                  <a:schemeClr val="bg1"/>
                </a:solidFill>
              </a:rPr>
              <a:t>You have five minutes to buy or sell.</a:t>
            </a: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r>
              <a:rPr lang="en-US" sz="1100" dirty="0">
                <a:hlinkClick r:id="rId2"/>
              </a:rPr>
              <a:t>http://www.youtube.com/watch?v=qr6gOTEptWo</a:t>
            </a:r>
            <a:endParaRPr lang="en-US" sz="1100" dirty="0">
              <a:solidFill>
                <a:schemeClr val="bg1"/>
              </a:solidFill>
            </a:endParaRPr>
          </a:p>
        </p:txBody>
      </p:sp>
      <p:pic>
        <p:nvPicPr>
          <p:cNvPr id="2050" name="Picture 2" descr="http://s.wsj.net/public/resources/images/OB-KU164_WSE_Be_G_201011090741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209800"/>
            <a:ext cx="5267325" cy="3514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533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Stock Exchange Closes</a:t>
            </a:r>
          </a:p>
        </p:txBody>
      </p:sp>
      <p:pic>
        <p:nvPicPr>
          <p:cNvPr id="3074" name="Picture 2" descr="http://blog.kaseya.com/wp-content/uploads/2013/03/nyse_LG_600x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752600"/>
            <a:ext cx="5715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057400" y="5715000"/>
            <a:ext cx="5334000" cy="369332"/>
          </a:xfrm>
          <a:prstGeom prst="rect">
            <a:avLst/>
          </a:prstGeom>
        </p:spPr>
        <p:txBody>
          <a:bodyPr wrap="square">
            <a:spAutoFit/>
          </a:bodyPr>
          <a:lstStyle/>
          <a:p>
            <a:r>
              <a:rPr lang="en-US" dirty="0">
                <a:hlinkClick r:id="rId3"/>
              </a:rPr>
              <a:t>http://www.youtube.com/watch?v=qr6gOTEptWo</a:t>
            </a:r>
            <a:endParaRPr lang="en-US" dirty="0">
              <a:solidFill>
                <a:schemeClr val="bg1"/>
              </a:solidFill>
            </a:endParaRPr>
          </a:p>
        </p:txBody>
      </p:sp>
    </p:spTree>
    <p:extLst>
      <p:ext uri="{BB962C8B-B14F-4D97-AF65-F5344CB8AC3E}">
        <p14:creationId xmlns:p14="http://schemas.microsoft.com/office/powerpoint/2010/main" val="42550901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a:solidFill>
                  <a:schemeClr val="bg1"/>
                </a:solidFill>
              </a:rPr>
              <a:t>1922</a:t>
            </a:r>
          </a:p>
        </p:txBody>
      </p:sp>
      <p:graphicFrame>
        <p:nvGraphicFramePr>
          <p:cNvPr id="8" name="Table 7"/>
          <p:cNvGraphicFramePr>
            <a:graphicFrameLocks noGrp="1"/>
          </p:cNvGraphicFramePr>
          <p:nvPr>
            <p:extLst>
              <p:ext uri="{D42A27DB-BD31-4B8C-83A1-F6EECF244321}">
                <p14:modId xmlns:p14="http://schemas.microsoft.com/office/powerpoint/2010/main" val="1888015150"/>
              </p:ext>
            </p:extLst>
          </p:nvPr>
        </p:nvGraphicFramePr>
        <p:xfrm>
          <a:off x="381000" y="2133600"/>
          <a:ext cx="8458200" cy="4414520"/>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370840">
                <a:tc>
                  <a:txBody>
                    <a:bodyPr/>
                    <a:lstStyle/>
                    <a:p>
                      <a:r>
                        <a:rPr lang="en-US" dirty="0"/>
                        <a:t>Outcome</a:t>
                      </a:r>
                    </a:p>
                  </a:txBody>
                  <a:tcPr/>
                </a:tc>
                <a:tc>
                  <a:txBody>
                    <a:bodyPr/>
                    <a:lstStyle/>
                    <a:p>
                      <a:r>
                        <a:rPr lang="en-US" dirty="0"/>
                        <a:t>New Market Share</a:t>
                      </a:r>
                    </a:p>
                  </a:txBody>
                  <a:tcPr/>
                </a:tc>
                <a:extLst>
                  <a:ext uri="{0D108BD9-81ED-4DB2-BD59-A6C34878D82A}">
                    <a16:rowId xmlns:a16="http://schemas.microsoft.com/office/drawing/2014/main" val="10000"/>
                  </a:ext>
                </a:extLst>
              </a:tr>
              <a:tr h="370840">
                <a:tc>
                  <a:txBody>
                    <a:bodyPr/>
                    <a:lstStyle/>
                    <a:p>
                      <a:r>
                        <a:rPr lang="en-US" dirty="0"/>
                        <a:t>Kroger:</a:t>
                      </a:r>
                      <a:r>
                        <a:rPr lang="en-US" baseline="0" dirty="0"/>
                        <a:t> merges with Eastern stores</a:t>
                      </a:r>
                      <a:endParaRPr lang="en-US" dirty="0"/>
                    </a:p>
                  </a:txBody>
                  <a:tcPr/>
                </a:tc>
                <a:tc>
                  <a:txBody>
                    <a:bodyPr/>
                    <a:lstStyle/>
                    <a:p>
                      <a:r>
                        <a:rPr lang="en-US" dirty="0"/>
                        <a:t>$15</a:t>
                      </a:r>
                    </a:p>
                  </a:txBody>
                  <a:tcPr/>
                </a:tc>
                <a:extLst>
                  <a:ext uri="{0D108BD9-81ED-4DB2-BD59-A6C34878D82A}">
                    <a16:rowId xmlns:a16="http://schemas.microsoft.com/office/drawing/2014/main" val="10001"/>
                  </a:ext>
                </a:extLst>
              </a:tr>
              <a:tr h="370840">
                <a:tc>
                  <a:txBody>
                    <a:bodyPr/>
                    <a:lstStyle/>
                    <a:p>
                      <a:r>
                        <a:rPr lang="en-US" dirty="0"/>
                        <a:t>Radio Corporation: purchases</a:t>
                      </a:r>
                      <a:r>
                        <a:rPr lang="en-US" baseline="0" dirty="0"/>
                        <a:t> 15 patents</a:t>
                      </a:r>
                      <a:endParaRPr lang="en-US" dirty="0"/>
                    </a:p>
                  </a:txBody>
                  <a:tcPr/>
                </a:tc>
                <a:tc>
                  <a:txBody>
                    <a:bodyPr/>
                    <a:lstStyle/>
                    <a:p>
                      <a:r>
                        <a:rPr lang="en-US" dirty="0"/>
                        <a:t>$14</a:t>
                      </a:r>
                    </a:p>
                  </a:txBody>
                  <a:tcPr/>
                </a:tc>
                <a:extLst>
                  <a:ext uri="{0D108BD9-81ED-4DB2-BD59-A6C34878D82A}">
                    <a16:rowId xmlns:a16="http://schemas.microsoft.com/office/drawing/2014/main" val="10002"/>
                  </a:ext>
                </a:extLst>
              </a:tr>
              <a:tr h="370840">
                <a:tc>
                  <a:txBody>
                    <a:bodyPr/>
                    <a:lstStyle/>
                    <a:p>
                      <a:r>
                        <a:rPr lang="en-US" dirty="0"/>
                        <a:t>Mammoth Oil: largest</a:t>
                      </a:r>
                      <a:r>
                        <a:rPr lang="en-US" baseline="0" dirty="0"/>
                        <a:t> oil field in US discovered</a:t>
                      </a:r>
                      <a:endParaRPr lang="en-US" dirty="0"/>
                    </a:p>
                  </a:txBody>
                  <a:tcPr/>
                </a:tc>
                <a:tc>
                  <a:txBody>
                    <a:bodyPr/>
                    <a:lstStyle/>
                    <a:p>
                      <a:r>
                        <a:rPr lang="en-US" dirty="0"/>
                        <a:t>$19</a:t>
                      </a:r>
                    </a:p>
                  </a:txBody>
                  <a:tcPr/>
                </a:tc>
                <a:extLst>
                  <a:ext uri="{0D108BD9-81ED-4DB2-BD59-A6C34878D82A}">
                    <a16:rowId xmlns:a16="http://schemas.microsoft.com/office/drawing/2014/main" val="10003"/>
                  </a:ext>
                </a:extLst>
              </a:tr>
              <a:tr h="370840">
                <a:tc>
                  <a:txBody>
                    <a:bodyPr/>
                    <a:lstStyle/>
                    <a:p>
                      <a:r>
                        <a:rPr lang="en-US" dirty="0"/>
                        <a:t>Gotham Bank: Stock Remains the Same</a:t>
                      </a:r>
                    </a:p>
                  </a:txBody>
                  <a:tcPr/>
                </a:tc>
                <a:tc>
                  <a:txBody>
                    <a:bodyPr/>
                    <a:lstStyle/>
                    <a:p>
                      <a:r>
                        <a:rPr lang="en-US" dirty="0"/>
                        <a:t>$11</a:t>
                      </a:r>
                    </a:p>
                  </a:txBody>
                  <a:tcPr/>
                </a:tc>
                <a:extLst>
                  <a:ext uri="{0D108BD9-81ED-4DB2-BD59-A6C34878D82A}">
                    <a16:rowId xmlns:a16="http://schemas.microsoft.com/office/drawing/2014/main" val="316582737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Durant Motors: competing</a:t>
                      </a:r>
                      <a:r>
                        <a:rPr lang="en-US" baseline="0" dirty="0"/>
                        <a:t> with Ford</a:t>
                      </a:r>
                      <a:endParaRPr lang="en-US" dirty="0"/>
                    </a:p>
                  </a:txBody>
                  <a:tcPr/>
                </a:tc>
                <a:tc>
                  <a:txBody>
                    <a:bodyPr/>
                    <a:lstStyle/>
                    <a:p>
                      <a:r>
                        <a:rPr lang="en-US" dirty="0"/>
                        <a:t>$5</a:t>
                      </a:r>
                    </a:p>
                  </a:txBody>
                  <a:tcPr/>
                </a:tc>
                <a:extLst>
                  <a:ext uri="{0D108BD9-81ED-4DB2-BD59-A6C34878D82A}">
                    <a16:rowId xmlns:a16="http://schemas.microsoft.com/office/drawing/2014/main" val="10004"/>
                  </a:ext>
                </a:extLst>
              </a:tr>
              <a:tr h="370840">
                <a:tc>
                  <a:txBody>
                    <a:bodyPr/>
                    <a:lstStyle/>
                    <a:p>
                      <a:r>
                        <a:rPr lang="en-US" dirty="0"/>
                        <a:t>Midland</a:t>
                      </a:r>
                      <a:r>
                        <a:rPr lang="en-US" baseline="0" dirty="0"/>
                        <a:t> Utilities: takes control of Edison Electric</a:t>
                      </a:r>
                      <a:endParaRPr lang="en-US" dirty="0"/>
                    </a:p>
                  </a:txBody>
                  <a:tcPr/>
                </a:tc>
                <a:tc>
                  <a:txBody>
                    <a:bodyPr/>
                    <a:lstStyle/>
                    <a:p>
                      <a:r>
                        <a:rPr lang="en-US" dirty="0"/>
                        <a:t>$19</a:t>
                      </a:r>
                    </a:p>
                  </a:txBody>
                  <a:tcPr/>
                </a:tc>
                <a:extLst>
                  <a:ext uri="{0D108BD9-81ED-4DB2-BD59-A6C34878D82A}">
                    <a16:rowId xmlns:a16="http://schemas.microsoft.com/office/drawing/2014/main" val="10005"/>
                  </a:ext>
                </a:extLst>
              </a:tr>
              <a:tr h="370840">
                <a:tc>
                  <a:txBody>
                    <a:bodyPr/>
                    <a:lstStyle/>
                    <a:p>
                      <a:r>
                        <a:rPr lang="en-US" dirty="0"/>
                        <a:t>Kansas</a:t>
                      </a:r>
                      <a:r>
                        <a:rPr lang="en-US" baseline="0" dirty="0"/>
                        <a:t> Pacific: Agricultural shipments to Southwest begins</a:t>
                      </a:r>
                      <a:endParaRPr lang="en-US" dirty="0"/>
                    </a:p>
                  </a:txBody>
                  <a:tcPr/>
                </a:tc>
                <a:tc>
                  <a:txBody>
                    <a:bodyPr/>
                    <a:lstStyle/>
                    <a:p>
                      <a:r>
                        <a:rPr lang="en-US" dirty="0"/>
                        <a:t>$10</a:t>
                      </a:r>
                    </a:p>
                  </a:txBody>
                  <a:tcPr/>
                </a:tc>
                <a:extLst>
                  <a:ext uri="{0D108BD9-81ED-4DB2-BD59-A6C34878D82A}">
                    <a16:rowId xmlns:a16="http://schemas.microsoft.com/office/drawing/2014/main" val="10006"/>
                  </a:ext>
                </a:extLst>
              </a:tr>
              <a:tr h="370840">
                <a:tc>
                  <a:txBody>
                    <a:bodyPr/>
                    <a:lstStyle/>
                    <a:p>
                      <a:r>
                        <a:rPr lang="en-US" dirty="0"/>
                        <a:t>Tel-Tone: Great</a:t>
                      </a:r>
                      <a:r>
                        <a:rPr lang="en-US" baseline="0" dirty="0"/>
                        <a:t>est increase of any stock listed on the exchange</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a:t>$22</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17486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lnSpcReduction="20000"/>
          </a:bodyPr>
          <a:lstStyle/>
          <a:p>
            <a:r>
              <a:rPr lang="en-US" dirty="0">
                <a:solidFill>
                  <a:schemeClr val="bg1"/>
                </a:solidFill>
              </a:rPr>
              <a:t>What is a </a:t>
            </a:r>
            <a:r>
              <a:rPr lang="en-US" b="1" dirty="0">
                <a:solidFill>
                  <a:schemeClr val="bg1"/>
                </a:solidFill>
              </a:rPr>
              <a:t>stock</a:t>
            </a:r>
            <a:r>
              <a:rPr lang="en-US" dirty="0">
                <a:solidFill>
                  <a:schemeClr val="bg1"/>
                </a:solidFill>
              </a:rPr>
              <a:t>?</a:t>
            </a:r>
          </a:p>
          <a:p>
            <a:pPr lvl="1"/>
            <a:r>
              <a:rPr lang="en-US" sz="2600" dirty="0">
                <a:solidFill>
                  <a:schemeClr val="bg1"/>
                </a:solidFill>
              </a:rPr>
              <a:t>Represents a share in </a:t>
            </a:r>
          </a:p>
          <a:p>
            <a:pPr marL="457200" lvl="1" indent="0">
              <a:buNone/>
            </a:pPr>
            <a:r>
              <a:rPr lang="en-US" sz="2600" dirty="0">
                <a:solidFill>
                  <a:schemeClr val="bg1"/>
                </a:solidFill>
              </a:rPr>
              <a:t>ownership of a company. </a:t>
            </a:r>
          </a:p>
          <a:p>
            <a:pPr lvl="2"/>
            <a:r>
              <a:rPr lang="en-US" sz="2600" dirty="0">
                <a:solidFill>
                  <a:schemeClr val="bg1"/>
                </a:solidFill>
              </a:rPr>
              <a:t>10 shares make up one </a:t>
            </a:r>
          </a:p>
          <a:p>
            <a:pPr marL="914400" lvl="2" indent="0">
              <a:buNone/>
            </a:pPr>
            <a:r>
              <a:rPr lang="en-US" sz="2600" dirty="0">
                <a:solidFill>
                  <a:schemeClr val="bg1"/>
                </a:solidFill>
              </a:rPr>
              <a:t>stock today</a:t>
            </a:r>
          </a:p>
          <a:p>
            <a:pPr lvl="1"/>
            <a:r>
              <a:rPr lang="en-US" sz="2600" dirty="0">
                <a:solidFill>
                  <a:schemeClr val="bg1"/>
                </a:solidFill>
              </a:rPr>
              <a:t>Profits increase when a </a:t>
            </a:r>
          </a:p>
          <a:p>
            <a:pPr marL="457200" lvl="1" indent="0">
              <a:buNone/>
            </a:pPr>
            <a:r>
              <a:rPr lang="en-US" sz="2600" dirty="0">
                <a:solidFill>
                  <a:schemeClr val="bg1"/>
                </a:solidFill>
              </a:rPr>
              <a:t>company is doing well, and </a:t>
            </a:r>
          </a:p>
          <a:p>
            <a:pPr marL="457200" lvl="1" indent="0">
              <a:buNone/>
            </a:pPr>
            <a:r>
              <a:rPr lang="en-US" sz="2600" dirty="0">
                <a:solidFill>
                  <a:schemeClr val="bg1"/>
                </a:solidFill>
              </a:rPr>
              <a:t>decrease when a company is failing.</a:t>
            </a:r>
          </a:p>
          <a:p>
            <a:pPr marL="457200" lvl="1" indent="0">
              <a:buNone/>
            </a:pPr>
            <a:endParaRPr lang="en-US" dirty="0">
              <a:solidFill>
                <a:schemeClr val="bg1"/>
              </a:solidFill>
            </a:endParaRPr>
          </a:p>
          <a:p>
            <a:r>
              <a:rPr lang="en-US" dirty="0">
                <a:solidFill>
                  <a:schemeClr val="bg1"/>
                </a:solidFill>
              </a:rPr>
              <a:t>What is a </a:t>
            </a:r>
            <a:r>
              <a:rPr lang="en-US" b="1" dirty="0">
                <a:solidFill>
                  <a:schemeClr val="bg1"/>
                </a:solidFill>
              </a:rPr>
              <a:t>stock exchange</a:t>
            </a:r>
            <a:r>
              <a:rPr lang="en-US" dirty="0">
                <a:solidFill>
                  <a:schemeClr val="bg1"/>
                </a:solidFill>
              </a:rPr>
              <a:t>?</a:t>
            </a:r>
          </a:p>
          <a:p>
            <a:pPr lvl="1"/>
            <a:r>
              <a:rPr lang="en-US" dirty="0">
                <a:solidFill>
                  <a:schemeClr val="bg1"/>
                </a:solidFill>
              </a:rPr>
              <a:t>A public market where stocks are sold and bought between brokers (buyers) and traders.</a:t>
            </a:r>
          </a:p>
          <a:p>
            <a:pPr lvl="1"/>
            <a:r>
              <a:rPr lang="en-US" dirty="0">
                <a:solidFill>
                  <a:schemeClr val="bg1"/>
                </a:solidFill>
              </a:rPr>
              <a:t>The most famous stock exchange is the New York Stock Exchange (NYSE) on Wall Street in New York City.</a:t>
            </a:r>
          </a:p>
        </p:txBody>
      </p:sp>
      <p:pic>
        <p:nvPicPr>
          <p:cNvPr id="5122" name="Picture 2" descr="http://www.charlesurban.com/images/urbanstocklarg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61857" y="304800"/>
            <a:ext cx="3475921" cy="2637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82102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Special News Bulletin</a:t>
            </a:r>
          </a:p>
        </p:txBody>
      </p:sp>
      <p:sp>
        <p:nvSpPr>
          <p:cNvPr id="3" name="Content Placeholder 2"/>
          <p:cNvSpPr>
            <a:spLocks noGrp="1"/>
          </p:cNvSpPr>
          <p:nvPr>
            <p:ph idx="1"/>
          </p:nvPr>
        </p:nvSpPr>
        <p:spPr/>
        <p:txBody>
          <a:bodyPr/>
          <a:lstStyle/>
          <a:p>
            <a:r>
              <a:rPr lang="en-US" dirty="0">
                <a:solidFill>
                  <a:schemeClr val="bg1"/>
                </a:solidFill>
              </a:rPr>
              <a:t>President Harding is suffering from a seizure and is reported to be dying.</a:t>
            </a:r>
          </a:p>
          <a:p>
            <a:r>
              <a:rPr lang="en-US" dirty="0">
                <a:solidFill>
                  <a:schemeClr val="bg1"/>
                </a:solidFill>
              </a:rPr>
              <a:t>You have two minutes to buy or sell.</a:t>
            </a:r>
          </a:p>
        </p:txBody>
      </p:sp>
    </p:spTree>
    <p:extLst>
      <p:ext uri="{BB962C8B-B14F-4D97-AF65-F5344CB8AC3E}">
        <p14:creationId xmlns:p14="http://schemas.microsoft.com/office/powerpoint/2010/main" val="3918652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3657600" cy="4419600"/>
          </a:xfrm>
        </p:spPr>
        <p:txBody>
          <a:bodyPr/>
          <a:lstStyle/>
          <a:p>
            <a:pPr marL="0" indent="0">
              <a:buNone/>
            </a:pPr>
            <a:r>
              <a:rPr lang="en-US" dirty="0">
                <a:solidFill>
                  <a:schemeClr val="bg1"/>
                </a:solidFill>
              </a:rPr>
              <a:t>August 2, 1923</a:t>
            </a:r>
          </a:p>
          <a:p>
            <a:pPr marL="0" indent="0">
              <a:buNone/>
            </a:pPr>
            <a:endParaRPr lang="en-US" dirty="0">
              <a:solidFill>
                <a:schemeClr val="bg1"/>
              </a:solidFill>
            </a:endParaRPr>
          </a:p>
          <a:p>
            <a:pPr marL="0" indent="0">
              <a:buNone/>
            </a:pPr>
            <a:r>
              <a:rPr lang="en-US" dirty="0">
                <a:solidFill>
                  <a:schemeClr val="bg1"/>
                </a:solidFill>
              </a:rPr>
              <a:t>President Harding dies. Calvin Coolidge sworn is as President.</a:t>
            </a:r>
          </a:p>
          <a:p>
            <a:pPr marL="0" indent="0">
              <a:buNone/>
            </a:pPr>
            <a:r>
              <a:rPr lang="en-US" dirty="0">
                <a:solidFill>
                  <a:schemeClr val="bg1"/>
                </a:solidFill>
              </a:rPr>
              <a:t>Stocks will close immediately</a:t>
            </a:r>
          </a:p>
        </p:txBody>
      </p:sp>
      <p:pic>
        <p:nvPicPr>
          <p:cNvPr id="10242" name="Picture 2" descr="Front Pag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300610"/>
            <a:ext cx="3848100" cy="4843015"/>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p:cNvSpPr>
            <a:spLocks noGrp="1"/>
          </p:cNvSpPr>
          <p:nvPr>
            <p:ph type="title"/>
          </p:nvPr>
        </p:nvSpPr>
        <p:spPr>
          <a:xfrm>
            <a:off x="457200" y="274638"/>
            <a:ext cx="8229600" cy="1143000"/>
          </a:xfrm>
        </p:spPr>
        <p:txBody>
          <a:bodyPr/>
          <a:lstStyle/>
          <a:p>
            <a:r>
              <a:rPr lang="en-US" dirty="0">
                <a:solidFill>
                  <a:schemeClr val="bg1"/>
                </a:solidFill>
              </a:rPr>
              <a:t>Special News Bulletin</a:t>
            </a:r>
          </a:p>
        </p:txBody>
      </p:sp>
    </p:spTree>
    <p:extLst>
      <p:ext uri="{BB962C8B-B14F-4D97-AF65-F5344CB8AC3E}">
        <p14:creationId xmlns:p14="http://schemas.microsoft.com/office/powerpoint/2010/main" val="1826311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Stock Exchange Closes</a:t>
            </a:r>
          </a:p>
        </p:txBody>
      </p:sp>
      <p:pic>
        <p:nvPicPr>
          <p:cNvPr id="3074" name="Picture 2" descr="http://blog.kaseya.com/wp-content/uploads/2013/03/nyse_LG_600x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752600"/>
            <a:ext cx="5715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057400" y="5715000"/>
            <a:ext cx="5334000" cy="369332"/>
          </a:xfrm>
          <a:prstGeom prst="rect">
            <a:avLst/>
          </a:prstGeom>
        </p:spPr>
        <p:txBody>
          <a:bodyPr wrap="square">
            <a:spAutoFit/>
          </a:bodyPr>
          <a:lstStyle/>
          <a:p>
            <a:r>
              <a:rPr lang="en-US" dirty="0">
                <a:hlinkClick r:id="rId3"/>
              </a:rPr>
              <a:t>http://www.youtube.com/watch?v=qr6gOTEptWo</a:t>
            </a:r>
            <a:endParaRPr lang="en-US" dirty="0">
              <a:solidFill>
                <a:schemeClr val="bg1"/>
              </a:solidFill>
            </a:endParaRPr>
          </a:p>
        </p:txBody>
      </p:sp>
    </p:spTree>
    <p:extLst>
      <p:ext uri="{BB962C8B-B14F-4D97-AF65-F5344CB8AC3E}">
        <p14:creationId xmlns:p14="http://schemas.microsoft.com/office/powerpoint/2010/main" val="42550901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1923: Emergency Closing</a:t>
            </a:r>
          </a:p>
        </p:txBody>
      </p:sp>
      <p:graphicFrame>
        <p:nvGraphicFramePr>
          <p:cNvPr id="5" name="Table 4"/>
          <p:cNvGraphicFramePr>
            <a:graphicFrameLocks noGrp="1"/>
          </p:cNvGraphicFramePr>
          <p:nvPr>
            <p:extLst>
              <p:ext uri="{D42A27DB-BD31-4B8C-83A1-F6EECF244321}">
                <p14:modId xmlns:p14="http://schemas.microsoft.com/office/powerpoint/2010/main" val="3005912413"/>
              </p:ext>
            </p:extLst>
          </p:nvPr>
        </p:nvGraphicFramePr>
        <p:xfrm>
          <a:off x="381000" y="1447800"/>
          <a:ext cx="8458200" cy="3337560"/>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370840">
                <a:tc>
                  <a:txBody>
                    <a:bodyPr/>
                    <a:lstStyle/>
                    <a:p>
                      <a:r>
                        <a:rPr lang="en-US" dirty="0"/>
                        <a:t>Outcome</a:t>
                      </a:r>
                    </a:p>
                  </a:txBody>
                  <a:tcPr/>
                </a:tc>
                <a:tc>
                  <a:txBody>
                    <a:bodyPr/>
                    <a:lstStyle/>
                    <a:p>
                      <a:r>
                        <a:rPr lang="en-US" dirty="0"/>
                        <a:t>New Market Share</a:t>
                      </a:r>
                    </a:p>
                  </a:txBody>
                  <a:tcPr/>
                </a:tc>
                <a:extLst>
                  <a:ext uri="{0D108BD9-81ED-4DB2-BD59-A6C34878D82A}">
                    <a16:rowId xmlns:a16="http://schemas.microsoft.com/office/drawing/2014/main" val="10000"/>
                  </a:ext>
                </a:extLst>
              </a:tr>
              <a:tr h="370840">
                <a:tc>
                  <a:txBody>
                    <a:bodyPr/>
                    <a:lstStyle/>
                    <a:p>
                      <a:r>
                        <a:rPr lang="en-US" dirty="0"/>
                        <a:t>Kroger</a:t>
                      </a:r>
                    </a:p>
                  </a:txBody>
                  <a:tcPr/>
                </a:tc>
                <a:tc>
                  <a:txBody>
                    <a:bodyPr/>
                    <a:lstStyle/>
                    <a:p>
                      <a:r>
                        <a:rPr lang="en-US" dirty="0"/>
                        <a:t>$13</a:t>
                      </a:r>
                    </a:p>
                  </a:txBody>
                  <a:tcPr/>
                </a:tc>
                <a:extLst>
                  <a:ext uri="{0D108BD9-81ED-4DB2-BD59-A6C34878D82A}">
                    <a16:rowId xmlns:a16="http://schemas.microsoft.com/office/drawing/2014/main" val="10001"/>
                  </a:ext>
                </a:extLst>
              </a:tr>
              <a:tr h="370840">
                <a:tc>
                  <a:txBody>
                    <a:bodyPr/>
                    <a:lstStyle/>
                    <a:p>
                      <a:r>
                        <a:rPr lang="en-US" dirty="0"/>
                        <a:t>Radio Corporation</a:t>
                      </a:r>
                    </a:p>
                  </a:txBody>
                  <a:tcPr/>
                </a:tc>
                <a:tc>
                  <a:txBody>
                    <a:bodyPr/>
                    <a:lstStyle/>
                    <a:p>
                      <a:r>
                        <a:rPr lang="en-US" dirty="0"/>
                        <a:t>$13</a:t>
                      </a:r>
                    </a:p>
                  </a:txBody>
                  <a:tcPr/>
                </a:tc>
                <a:extLst>
                  <a:ext uri="{0D108BD9-81ED-4DB2-BD59-A6C34878D82A}">
                    <a16:rowId xmlns:a16="http://schemas.microsoft.com/office/drawing/2014/main" val="10002"/>
                  </a:ext>
                </a:extLst>
              </a:tr>
              <a:tr h="370840">
                <a:tc>
                  <a:txBody>
                    <a:bodyPr/>
                    <a:lstStyle/>
                    <a:p>
                      <a:r>
                        <a:rPr lang="en-US" dirty="0"/>
                        <a:t>Mammoth Oil</a:t>
                      </a:r>
                    </a:p>
                  </a:txBody>
                  <a:tcPr/>
                </a:tc>
                <a:tc>
                  <a:txBody>
                    <a:bodyPr/>
                    <a:lstStyle/>
                    <a:p>
                      <a:r>
                        <a:rPr lang="en-US" dirty="0"/>
                        <a:t>$16</a:t>
                      </a:r>
                    </a:p>
                  </a:txBody>
                  <a:tcPr/>
                </a:tc>
                <a:extLst>
                  <a:ext uri="{0D108BD9-81ED-4DB2-BD59-A6C34878D82A}">
                    <a16:rowId xmlns:a16="http://schemas.microsoft.com/office/drawing/2014/main" val="10003"/>
                  </a:ext>
                </a:extLst>
              </a:tr>
              <a:tr h="370840">
                <a:tc>
                  <a:txBody>
                    <a:bodyPr/>
                    <a:lstStyle/>
                    <a:p>
                      <a:r>
                        <a:rPr lang="en-US" dirty="0"/>
                        <a:t>Gotham Bank</a:t>
                      </a:r>
                    </a:p>
                  </a:txBody>
                  <a:tcPr/>
                </a:tc>
                <a:tc>
                  <a:txBody>
                    <a:bodyPr/>
                    <a:lstStyle/>
                    <a:p>
                      <a:r>
                        <a:rPr lang="en-US" dirty="0"/>
                        <a:t>$10</a:t>
                      </a:r>
                    </a:p>
                  </a:txBody>
                  <a:tcPr/>
                </a:tc>
                <a:extLst>
                  <a:ext uri="{0D108BD9-81ED-4DB2-BD59-A6C34878D82A}">
                    <a16:rowId xmlns:a16="http://schemas.microsoft.com/office/drawing/2014/main" val="113246551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Durant Motors</a:t>
                      </a:r>
                    </a:p>
                  </a:txBody>
                  <a:tcPr/>
                </a:tc>
                <a:tc>
                  <a:txBody>
                    <a:bodyPr/>
                    <a:lstStyle/>
                    <a:p>
                      <a:r>
                        <a:rPr lang="en-US" dirty="0"/>
                        <a:t>$4</a:t>
                      </a:r>
                    </a:p>
                  </a:txBody>
                  <a:tcPr/>
                </a:tc>
                <a:extLst>
                  <a:ext uri="{0D108BD9-81ED-4DB2-BD59-A6C34878D82A}">
                    <a16:rowId xmlns:a16="http://schemas.microsoft.com/office/drawing/2014/main" val="10004"/>
                  </a:ext>
                </a:extLst>
              </a:tr>
              <a:tr h="370840">
                <a:tc>
                  <a:txBody>
                    <a:bodyPr/>
                    <a:lstStyle/>
                    <a:p>
                      <a:r>
                        <a:rPr lang="en-US" dirty="0"/>
                        <a:t>Midland</a:t>
                      </a:r>
                      <a:r>
                        <a:rPr lang="en-US" baseline="0" dirty="0"/>
                        <a:t> Utilities</a:t>
                      </a:r>
                      <a:endParaRPr lang="en-US" dirty="0"/>
                    </a:p>
                  </a:txBody>
                  <a:tcPr/>
                </a:tc>
                <a:tc>
                  <a:txBody>
                    <a:bodyPr/>
                    <a:lstStyle/>
                    <a:p>
                      <a:r>
                        <a:rPr lang="en-US" dirty="0"/>
                        <a:t>$19</a:t>
                      </a:r>
                    </a:p>
                  </a:txBody>
                  <a:tcPr/>
                </a:tc>
                <a:extLst>
                  <a:ext uri="{0D108BD9-81ED-4DB2-BD59-A6C34878D82A}">
                    <a16:rowId xmlns:a16="http://schemas.microsoft.com/office/drawing/2014/main" val="10005"/>
                  </a:ext>
                </a:extLst>
              </a:tr>
              <a:tr h="370840">
                <a:tc>
                  <a:txBody>
                    <a:bodyPr/>
                    <a:lstStyle/>
                    <a:p>
                      <a:r>
                        <a:rPr lang="en-US" dirty="0"/>
                        <a:t>Kansas</a:t>
                      </a:r>
                      <a:r>
                        <a:rPr lang="en-US" baseline="0" dirty="0"/>
                        <a:t> Pacific</a:t>
                      </a:r>
                      <a:endParaRPr lang="en-US" dirty="0"/>
                    </a:p>
                  </a:txBody>
                  <a:tcPr/>
                </a:tc>
                <a:tc>
                  <a:txBody>
                    <a:bodyPr/>
                    <a:lstStyle/>
                    <a:p>
                      <a:r>
                        <a:rPr lang="en-US" dirty="0"/>
                        <a:t>$9</a:t>
                      </a:r>
                    </a:p>
                  </a:txBody>
                  <a:tcPr/>
                </a:tc>
                <a:extLst>
                  <a:ext uri="{0D108BD9-81ED-4DB2-BD59-A6C34878D82A}">
                    <a16:rowId xmlns:a16="http://schemas.microsoft.com/office/drawing/2014/main" val="10006"/>
                  </a:ext>
                </a:extLst>
              </a:tr>
              <a:tr h="370840">
                <a:tc>
                  <a:txBody>
                    <a:bodyPr/>
                    <a:lstStyle/>
                    <a:p>
                      <a:r>
                        <a:rPr lang="en-US" dirty="0"/>
                        <a:t>Tel-Tone</a:t>
                      </a:r>
                    </a:p>
                  </a:txBody>
                  <a:tcPr>
                    <a:lnB w="12700" cap="flat" cmpd="sng" algn="ctr">
                      <a:solidFill>
                        <a:schemeClr val="tx1"/>
                      </a:solidFill>
                      <a:prstDash val="solid"/>
                      <a:round/>
                      <a:headEnd type="none" w="med" len="med"/>
                      <a:tailEnd type="none" w="med" len="med"/>
                    </a:lnB>
                  </a:tcPr>
                </a:tc>
                <a:tc>
                  <a:txBody>
                    <a:bodyPr/>
                    <a:lstStyle/>
                    <a:p>
                      <a:r>
                        <a:rPr lang="en-US" dirty="0"/>
                        <a:t>$19</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23019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Stock Market Opens</a:t>
            </a:r>
          </a:p>
        </p:txBody>
      </p:sp>
      <p:sp>
        <p:nvSpPr>
          <p:cNvPr id="3" name="Content Placeholder 2"/>
          <p:cNvSpPr>
            <a:spLocks noGrp="1"/>
          </p:cNvSpPr>
          <p:nvPr>
            <p:ph idx="1"/>
          </p:nvPr>
        </p:nvSpPr>
        <p:spPr/>
        <p:txBody>
          <a:bodyPr>
            <a:normAutofit lnSpcReduction="10000"/>
          </a:bodyPr>
          <a:lstStyle/>
          <a:p>
            <a:r>
              <a:rPr lang="en-US" dirty="0">
                <a:solidFill>
                  <a:schemeClr val="bg1"/>
                </a:solidFill>
              </a:rPr>
              <a:t>You have five minutes to buy or sell.</a:t>
            </a: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r>
              <a:rPr lang="en-US" sz="1100" dirty="0">
                <a:hlinkClick r:id="rId2"/>
              </a:rPr>
              <a:t>http://www.youtube.com/watch?v=qr6gOTEptWo</a:t>
            </a:r>
            <a:endParaRPr lang="en-US" sz="1100" dirty="0">
              <a:solidFill>
                <a:schemeClr val="bg1"/>
              </a:solidFill>
            </a:endParaRPr>
          </a:p>
        </p:txBody>
      </p:sp>
      <p:pic>
        <p:nvPicPr>
          <p:cNvPr id="2050" name="Picture 2" descr="http://s.wsj.net/public/resources/images/OB-KU164_WSE_Be_G_201011090741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209800"/>
            <a:ext cx="5267325" cy="3514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533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Stock Exchange Closes</a:t>
            </a:r>
          </a:p>
        </p:txBody>
      </p:sp>
      <p:pic>
        <p:nvPicPr>
          <p:cNvPr id="3074" name="Picture 2" descr="http://blog.kaseya.com/wp-content/uploads/2013/03/nyse_LG_600x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752600"/>
            <a:ext cx="5715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057400" y="5715000"/>
            <a:ext cx="5334000" cy="369332"/>
          </a:xfrm>
          <a:prstGeom prst="rect">
            <a:avLst/>
          </a:prstGeom>
        </p:spPr>
        <p:txBody>
          <a:bodyPr wrap="square">
            <a:spAutoFit/>
          </a:bodyPr>
          <a:lstStyle/>
          <a:p>
            <a:r>
              <a:rPr lang="en-US" dirty="0">
                <a:hlinkClick r:id="rId3"/>
              </a:rPr>
              <a:t>http://www.youtube.com/watch?v=qr6gOTEptWo</a:t>
            </a:r>
            <a:endParaRPr lang="en-US" dirty="0">
              <a:solidFill>
                <a:schemeClr val="bg1"/>
              </a:solidFill>
            </a:endParaRPr>
          </a:p>
        </p:txBody>
      </p:sp>
    </p:spTree>
    <p:extLst>
      <p:ext uri="{BB962C8B-B14F-4D97-AF65-F5344CB8AC3E}">
        <p14:creationId xmlns:p14="http://schemas.microsoft.com/office/powerpoint/2010/main" val="27931521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958"/>
            <a:ext cx="8229600" cy="1143000"/>
          </a:xfrm>
        </p:spPr>
        <p:txBody>
          <a:bodyPr/>
          <a:lstStyle/>
          <a:p>
            <a:r>
              <a:rPr lang="en-US" dirty="0">
                <a:solidFill>
                  <a:schemeClr val="bg1"/>
                </a:solidFill>
              </a:rPr>
              <a:t>1925</a:t>
            </a:r>
          </a:p>
        </p:txBody>
      </p:sp>
      <p:graphicFrame>
        <p:nvGraphicFramePr>
          <p:cNvPr id="4" name="Table 3"/>
          <p:cNvGraphicFramePr>
            <a:graphicFrameLocks noGrp="1"/>
          </p:cNvGraphicFramePr>
          <p:nvPr>
            <p:extLst>
              <p:ext uri="{D42A27DB-BD31-4B8C-83A1-F6EECF244321}">
                <p14:modId xmlns:p14="http://schemas.microsoft.com/office/powerpoint/2010/main" val="2157239154"/>
              </p:ext>
            </p:extLst>
          </p:nvPr>
        </p:nvGraphicFramePr>
        <p:xfrm>
          <a:off x="342900" y="838200"/>
          <a:ext cx="8458200" cy="5775960"/>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370840">
                <a:tc>
                  <a:txBody>
                    <a:bodyPr/>
                    <a:lstStyle/>
                    <a:p>
                      <a:r>
                        <a:rPr lang="en-US" dirty="0"/>
                        <a:t>Outcome</a:t>
                      </a:r>
                    </a:p>
                  </a:txBody>
                  <a:tcPr/>
                </a:tc>
                <a:tc>
                  <a:txBody>
                    <a:bodyPr/>
                    <a:lstStyle/>
                    <a:p>
                      <a:r>
                        <a:rPr lang="en-US" dirty="0"/>
                        <a:t>New Market Share</a:t>
                      </a:r>
                    </a:p>
                  </a:txBody>
                  <a:tcPr/>
                </a:tc>
                <a:extLst>
                  <a:ext uri="{0D108BD9-81ED-4DB2-BD59-A6C34878D82A}">
                    <a16:rowId xmlns:a16="http://schemas.microsoft.com/office/drawing/2014/main" val="10000"/>
                  </a:ext>
                </a:extLst>
              </a:tr>
              <a:tr h="370840">
                <a:tc>
                  <a:txBody>
                    <a:bodyPr/>
                    <a:lstStyle/>
                    <a:p>
                      <a:r>
                        <a:rPr lang="en-US" dirty="0"/>
                        <a:t>Kroger:</a:t>
                      </a:r>
                      <a:r>
                        <a:rPr lang="en-US" baseline="0" dirty="0"/>
                        <a:t> Corn blight kills 90% of crop</a:t>
                      </a:r>
                      <a:endParaRPr lang="en-US" dirty="0"/>
                    </a:p>
                  </a:txBody>
                  <a:tcPr/>
                </a:tc>
                <a:tc>
                  <a:txBody>
                    <a:bodyPr/>
                    <a:lstStyle/>
                    <a:p>
                      <a:r>
                        <a:rPr lang="en-US" dirty="0"/>
                        <a:t>$12</a:t>
                      </a:r>
                    </a:p>
                  </a:txBody>
                  <a:tcPr/>
                </a:tc>
                <a:extLst>
                  <a:ext uri="{0D108BD9-81ED-4DB2-BD59-A6C34878D82A}">
                    <a16:rowId xmlns:a16="http://schemas.microsoft.com/office/drawing/2014/main" val="10001"/>
                  </a:ext>
                </a:extLst>
              </a:tr>
              <a:tr h="370840">
                <a:tc>
                  <a:txBody>
                    <a:bodyPr/>
                    <a:lstStyle/>
                    <a:p>
                      <a:r>
                        <a:rPr lang="en-US" dirty="0"/>
                        <a:t>Radio Corporation: Speculation on new patent causes prices to rise</a:t>
                      </a:r>
                    </a:p>
                  </a:txBody>
                  <a:tcPr/>
                </a:tc>
                <a:tc>
                  <a:txBody>
                    <a:bodyPr/>
                    <a:lstStyle/>
                    <a:p>
                      <a:r>
                        <a:rPr lang="en-US" dirty="0"/>
                        <a:t>$15</a:t>
                      </a:r>
                    </a:p>
                  </a:txBody>
                  <a:tcPr/>
                </a:tc>
                <a:extLst>
                  <a:ext uri="{0D108BD9-81ED-4DB2-BD59-A6C34878D82A}">
                    <a16:rowId xmlns:a16="http://schemas.microsoft.com/office/drawing/2014/main" val="10002"/>
                  </a:ext>
                </a:extLst>
              </a:tr>
              <a:tr h="370840">
                <a:tc>
                  <a:txBody>
                    <a:bodyPr/>
                    <a:lstStyle/>
                    <a:p>
                      <a:r>
                        <a:rPr lang="en-US" dirty="0"/>
                        <a:t>Mammoth Oil: Japanese offer to buy the total production of Elk Hills well</a:t>
                      </a:r>
                    </a:p>
                  </a:txBody>
                  <a:tcPr/>
                </a:tc>
                <a:tc>
                  <a:txBody>
                    <a:bodyPr/>
                    <a:lstStyle/>
                    <a:p>
                      <a:r>
                        <a:rPr lang="en-US" dirty="0"/>
                        <a:t>$21</a:t>
                      </a:r>
                    </a:p>
                  </a:txBody>
                  <a:tcPr/>
                </a:tc>
                <a:extLst>
                  <a:ext uri="{0D108BD9-81ED-4DB2-BD59-A6C34878D82A}">
                    <a16:rowId xmlns:a16="http://schemas.microsoft.com/office/drawing/2014/main" val="10003"/>
                  </a:ext>
                </a:extLst>
              </a:tr>
              <a:tr h="370840">
                <a:tc>
                  <a:txBody>
                    <a:bodyPr/>
                    <a:lstStyle/>
                    <a:p>
                      <a:r>
                        <a:rPr lang="en-US" dirty="0"/>
                        <a:t>Gotham Bank: French Gov. announces they will start paying back WW1 loans to US Banks</a:t>
                      </a:r>
                    </a:p>
                  </a:txBody>
                  <a:tcPr/>
                </a:tc>
                <a:tc>
                  <a:txBody>
                    <a:bodyPr/>
                    <a:lstStyle/>
                    <a:p>
                      <a:r>
                        <a:rPr lang="en-US" dirty="0"/>
                        <a:t>$12</a:t>
                      </a:r>
                    </a:p>
                  </a:txBody>
                  <a:tcPr/>
                </a:tc>
                <a:extLst>
                  <a:ext uri="{0D108BD9-81ED-4DB2-BD59-A6C34878D82A}">
                    <a16:rowId xmlns:a16="http://schemas.microsoft.com/office/drawing/2014/main" val="134357886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Durant Motors: The DuPont family begins to buy large blocks of Durant</a:t>
                      </a:r>
                    </a:p>
                  </a:txBody>
                  <a:tcPr/>
                </a:tc>
                <a:tc>
                  <a:txBody>
                    <a:bodyPr/>
                    <a:lstStyle/>
                    <a:p>
                      <a:r>
                        <a:rPr lang="en-US" dirty="0"/>
                        <a:t>$7</a:t>
                      </a:r>
                    </a:p>
                  </a:txBody>
                  <a:tcPr/>
                </a:tc>
                <a:extLst>
                  <a:ext uri="{0D108BD9-81ED-4DB2-BD59-A6C34878D82A}">
                    <a16:rowId xmlns:a16="http://schemas.microsoft.com/office/drawing/2014/main" val="10004"/>
                  </a:ext>
                </a:extLst>
              </a:tr>
              <a:tr h="370840">
                <a:tc>
                  <a:txBody>
                    <a:bodyPr/>
                    <a:lstStyle/>
                    <a:p>
                      <a:r>
                        <a:rPr lang="en-US" dirty="0"/>
                        <a:t>Midland</a:t>
                      </a:r>
                      <a:r>
                        <a:rPr lang="en-US" baseline="0" dirty="0"/>
                        <a:t> Utilities: Fears Cyrus Eaton of Cleveland may be trying to take over Midland by purchasing large amount of stock</a:t>
                      </a:r>
                      <a:endParaRPr lang="en-US" dirty="0"/>
                    </a:p>
                  </a:txBody>
                  <a:tcPr/>
                </a:tc>
                <a:tc>
                  <a:txBody>
                    <a:bodyPr/>
                    <a:lstStyle/>
                    <a:p>
                      <a:r>
                        <a:rPr lang="en-US" dirty="0"/>
                        <a:t>$22</a:t>
                      </a:r>
                    </a:p>
                  </a:txBody>
                  <a:tcPr/>
                </a:tc>
                <a:extLst>
                  <a:ext uri="{0D108BD9-81ED-4DB2-BD59-A6C34878D82A}">
                    <a16:rowId xmlns:a16="http://schemas.microsoft.com/office/drawing/2014/main" val="10005"/>
                  </a:ext>
                </a:extLst>
              </a:tr>
              <a:tr h="370840">
                <a:tc>
                  <a:txBody>
                    <a:bodyPr/>
                    <a:lstStyle/>
                    <a:p>
                      <a:r>
                        <a:rPr lang="en-US" dirty="0"/>
                        <a:t>Kansas</a:t>
                      </a:r>
                      <a:r>
                        <a:rPr lang="en-US" baseline="0" dirty="0"/>
                        <a:t> Pacific: Speculations on profits from holdings in Mexico cause price to rise</a:t>
                      </a:r>
                      <a:endParaRPr lang="en-US" dirty="0"/>
                    </a:p>
                  </a:txBody>
                  <a:tcPr/>
                </a:tc>
                <a:tc>
                  <a:txBody>
                    <a:bodyPr/>
                    <a:lstStyle/>
                    <a:p>
                      <a:r>
                        <a:rPr lang="en-US" dirty="0"/>
                        <a:t>$11</a:t>
                      </a:r>
                    </a:p>
                  </a:txBody>
                  <a:tcPr/>
                </a:tc>
                <a:extLst>
                  <a:ext uri="{0D108BD9-81ED-4DB2-BD59-A6C34878D82A}">
                    <a16:rowId xmlns:a16="http://schemas.microsoft.com/office/drawing/2014/main" val="10006"/>
                  </a:ext>
                </a:extLst>
              </a:tr>
              <a:tr h="370840">
                <a:tc>
                  <a:txBody>
                    <a:bodyPr/>
                    <a:lstStyle/>
                    <a:p>
                      <a:r>
                        <a:rPr lang="en-US" dirty="0"/>
                        <a:t>Tel-Tone: Announce successful merger</a:t>
                      </a:r>
                    </a:p>
                  </a:txBody>
                  <a:tcPr>
                    <a:lnB w="12700" cap="flat" cmpd="sng" algn="ctr">
                      <a:solidFill>
                        <a:schemeClr val="tx1"/>
                      </a:solidFill>
                      <a:prstDash val="solid"/>
                      <a:round/>
                      <a:headEnd type="none" w="med" len="med"/>
                      <a:tailEnd type="none" w="med" len="med"/>
                    </a:lnB>
                  </a:tcPr>
                </a:tc>
                <a:tc>
                  <a:txBody>
                    <a:bodyPr/>
                    <a:lstStyle/>
                    <a:p>
                      <a:r>
                        <a:rPr lang="en-US" dirty="0"/>
                        <a:t>$24</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968078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1927</a:t>
            </a:r>
          </a:p>
        </p:txBody>
      </p:sp>
      <p:graphicFrame>
        <p:nvGraphicFramePr>
          <p:cNvPr id="4" name="Table 3"/>
          <p:cNvGraphicFramePr>
            <a:graphicFrameLocks noGrp="1"/>
          </p:cNvGraphicFramePr>
          <p:nvPr>
            <p:extLst>
              <p:ext uri="{D42A27DB-BD31-4B8C-83A1-F6EECF244321}">
                <p14:modId xmlns:p14="http://schemas.microsoft.com/office/powerpoint/2010/main" val="3426540859"/>
              </p:ext>
            </p:extLst>
          </p:nvPr>
        </p:nvGraphicFramePr>
        <p:xfrm>
          <a:off x="457200" y="1447800"/>
          <a:ext cx="8458200" cy="4953000"/>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370840">
                <a:tc>
                  <a:txBody>
                    <a:bodyPr/>
                    <a:lstStyle/>
                    <a:p>
                      <a:r>
                        <a:rPr lang="en-US" dirty="0"/>
                        <a:t>Outcome</a:t>
                      </a:r>
                    </a:p>
                  </a:txBody>
                  <a:tcPr/>
                </a:tc>
                <a:tc>
                  <a:txBody>
                    <a:bodyPr/>
                    <a:lstStyle/>
                    <a:p>
                      <a:r>
                        <a:rPr lang="en-US" dirty="0"/>
                        <a:t>New Market Share</a:t>
                      </a:r>
                    </a:p>
                  </a:txBody>
                  <a:tcPr/>
                </a:tc>
                <a:extLst>
                  <a:ext uri="{0D108BD9-81ED-4DB2-BD59-A6C34878D82A}">
                    <a16:rowId xmlns:a16="http://schemas.microsoft.com/office/drawing/2014/main" val="10000"/>
                  </a:ext>
                </a:extLst>
              </a:tr>
              <a:tr h="370840">
                <a:tc>
                  <a:txBody>
                    <a:bodyPr/>
                    <a:lstStyle/>
                    <a:p>
                      <a:r>
                        <a:rPr lang="en-US" dirty="0"/>
                        <a:t>Kroger:</a:t>
                      </a:r>
                      <a:r>
                        <a:rPr lang="en-US" baseline="0" dirty="0"/>
                        <a:t> speculation that Purity Markets may take over Kroger</a:t>
                      </a:r>
                      <a:endParaRPr lang="en-US" dirty="0"/>
                    </a:p>
                  </a:txBody>
                  <a:tcPr/>
                </a:tc>
                <a:tc>
                  <a:txBody>
                    <a:bodyPr/>
                    <a:lstStyle/>
                    <a:p>
                      <a:r>
                        <a:rPr lang="en-US" dirty="0"/>
                        <a:t>$14</a:t>
                      </a:r>
                    </a:p>
                  </a:txBody>
                  <a:tcPr/>
                </a:tc>
                <a:extLst>
                  <a:ext uri="{0D108BD9-81ED-4DB2-BD59-A6C34878D82A}">
                    <a16:rowId xmlns:a16="http://schemas.microsoft.com/office/drawing/2014/main" val="10001"/>
                  </a:ext>
                </a:extLst>
              </a:tr>
              <a:tr h="370840">
                <a:tc>
                  <a:txBody>
                    <a:bodyPr/>
                    <a:lstStyle/>
                    <a:p>
                      <a:r>
                        <a:rPr lang="en-US" dirty="0"/>
                        <a:t>Radio Corporation: rumored</a:t>
                      </a:r>
                      <a:r>
                        <a:rPr lang="en-US" baseline="0" dirty="0"/>
                        <a:t> merger with Edison company causes stocks to rise</a:t>
                      </a:r>
                      <a:endParaRPr lang="en-US" dirty="0"/>
                    </a:p>
                  </a:txBody>
                  <a:tcPr/>
                </a:tc>
                <a:tc>
                  <a:txBody>
                    <a:bodyPr/>
                    <a:lstStyle/>
                    <a:p>
                      <a:r>
                        <a:rPr lang="en-US" dirty="0"/>
                        <a:t>$17</a:t>
                      </a:r>
                    </a:p>
                  </a:txBody>
                  <a:tcPr/>
                </a:tc>
                <a:extLst>
                  <a:ext uri="{0D108BD9-81ED-4DB2-BD59-A6C34878D82A}">
                    <a16:rowId xmlns:a16="http://schemas.microsoft.com/office/drawing/2014/main" val="10002"/>
                  </a:ext>
                </a:extLst>
              </a:tr>
              <a:tr h="370840">
                <a:tc>
                  <a:txBody>
                    <a:bodyPr/>
                    <a:lstStyle/>
                    <a:p>
                      <a:r>
                        <a:rPr lang="en-US" dirty="0"/>
                        <a:t>Mammoth Oil: investigated</a:t>
                      </a:r>
                      <a:r>
                        <a:rPr lang="en-US" baseline="0" dirty="0"/>
                        <a:t> by Congress for possible fraud</a:t>
                      </a:r>
                      <a:endParaRPr lang="en-US" dirty="0"/>
                    </a:p>
                  </a:txBody>
                  <a:tcPr/>
                </a:tc>
                <a:tc>
                  <a:txBody>
                    <a:bodyPr/>
                    <a:lstStyle/>
                    <a:p>
                      <a:r>
                        <a:rPr lang="en-US" dirty="0"/>
                        <a:t>$13</a:t>
                      </a:r>
                    </a:p>
                  </a:txBody>
                  <a:tcPr/>
                </a:tc>
                <a:extLst>
                  <a:ext uri="{0D108BD9-81ED-4DB2-BD59-A6C34878D82A}">
                    <a16:rowId xmlns:a16="http://schemas.microsoft.com/office/drawing/2014/main" val="10003"/>
                  </a:ext>
                </a:extLst>
              </a:tr>
              <a:tr h="370840">
                <a:tc>
                  <a:txBody>
                    <a:bodyPr/>
                    <a:lstStyle/>
                    <a:p>
                      <a:r>
                        <a:rPr lang="en-US" dirty="0"/>
                        <a:t>Gotham Bank: Stock remains unchanged</a:t>
                      </a:r>
                    </a:p>
                  </a:txBody>
                  <a:tcPr/>
                </a:tc>
                <a:tc>
                  <a:txBody>
                    <a:bodyPr/>
                    <a:lstStyle/>
                    <a:p>
                      <a:r>
                        <a:rPr lang="en-US" dirty="0"/>
                        <a:t>$12</a:t>
                      </a:r>
                    </a:p>
                  </a:txBody>
                  <a:tcPr/>
                </a:tc>
                <a:extLst>
                  <a:ext uri="{0D108BD9-81ED-4DB2-BD59-A6C34878D82A}">
                    <a16:rowId xmlns:a16="http://schemas.microsoft.com/office/drawing/2014/main" val="196595839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Durant Motors: Louis</a:t>
                      </a:r>
                      <a:r>
                        <a:rPr lang="en-US" baseline="0" dirty="0"/>
                        <a:t> Chevrolet is hired to design a cheap automobile</a:t>
                      </a:r>
                      <a:endParaRPr lang="en-US" dirty="0"/>
                    </a:p>
                  </a:txBody>
                  <a:tcPr/>
                </a:tc>
                <a:tc>
                  <a:txBody>
                    <a:bodyPr/>
                    <a:lstStyle/>
                    <a:p>
                      <a:r>
                        <a:rPr lang="en-US" dirty="0"/>
                        <a:t>$10</a:t>
                      </a:r>
                    </a:p>
                  </a:txBody>
                  <a:tcPr/>
                </a:tc>
                <a:extLst>
                  <a:ext uri="{0D108BD9-81ED-4DB2-BD59-A6C34878D82A}">
                    <a16:rowId xmlns:a16="http://schemas.microsoft.com/office/drawing/2014/main" val="10004"/>
                  </a:ext>
                </a:extLst>
              </a:tr>
              <a:tr h="370840">
                <a:tc>
                  <a:txBody>
                    <a:bodyPr/>
                    <a:lstStyle/>
                    <a:p>
                      <a:r>
                        <a:rPr lang="en-US" dirty="0"/>
                        <a:t>Midland</a:t>
                      </a:r>
                      <a:r>
                        <a:rPr lang="en-US" baseline="0" dirty="0"/>
                        <a:t> Utilities: large stocks sold by main shareholder</a:t>
                      </a:r>
                      <a:endParaRPr lang="en-US" dirty="0"/>
                    </a:p>
                  </a:txBody>
                  <a:tcPr/>
                </a:tc>
                <a:tc>
                  <a:txBody>
                    <a:bodyPr/>
                    <a:lstStyle/>
                    <a:p>
                      <a:r>
                        <a:rPr lang="en-US" dirty="0"/>
                        <a:t>$18</a:t>
                      </a:r>
                    </a:p>
                  </a:txBody>
                  <a:tcPr/>
                </a:tc>
                <a:extLst>
                  <a:ext uri="{0D108BD9-81ED-4DB2-BD59-A6C34878D82A}">
                    <a16:rowId xmlns:a16="http://schemas.microsoft.com/office/drawing/2014/main" val="10005"/>
                  </a:ext>
                </a:extLst>
              </a:tr>
              <a:tr h="370840">
                <a:tc>
                  <a:txBody>
                    <a:bodyPr/>
                    <a:lstStyle/>
                    <a:p>
                      <a:r>
                        <a:rPr lang="en-US" dirty="0"/>
                        <a:t>Kansas</a:t>
                      </a:r>
                      <a:r>
                        <a:rPr lang="en-US" baseline="0" dirty="0"/>
                        <a:t> Pacific: Drought in Southwest</a:t>
                      </a:r>
                      <a:endParaRPr lang="en-US" dirty="0"/>
                    </a:p>
                  </a:txBody>
                  <a:tcPr/>
                </a:tc>
                <a:tc>
                  <a:txBody>
                    <a:bodyPr/>
                    <a:lstStyle/>
                    <a:p>
                      <a:r>
                        <a:rPr lang="en-US" dirty="0"/>
                        <a:t>$10</a:t>
                      </a:r>
                    </a:p>
                  </a:txBody>
                  <a:tcPr/>
                </a:tc>
                <a:extLst>
                  <a:ext uri="{0D108BD9-81ED-4DB2-BD59-A6C34878D82A}">
                    <a16:rowId xmlns:a16="http://schemas.microsoft.com/office/drawing/2014/main" val="10006"/>
                  </a:ext>
                </a:extLst>
              </a:tr>
              <a:tr h="370840">
                <a:tc>
                  <a:txBody>
                    <a:bodyPr/>
                    <a:lstStyle/>
                    <a:p>
                      <a:r>
                        <a:rPr lang="en-US" dirty="0"/>
                        <a:t>Tel-Tone: J.P.</a:t>
                      </a:r>
                      <a:r>
                        <a:rPr lang="en-US" baseline="0" dirty="0"/>
                        <a:t> Morgan sells off large amount of shares. Brokers see dip as temporary</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a:t>$22</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980362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Stock Market Opens</a:t>
            </a:r>
          </a:p>
        </p:txBody>
      </p:sp>
      <p:sp>
        <p:nvSpPr>
          <p:cNvPr id="3" name="Content Placeholder 2"/>
          <p:cNvSpPr>
            <a:spLocks noGrp="1"/>
          </p:cNvSpPr>
          <p:nvPr>
            <p:ph idx="1"/>
          </p:nvPr>
        </p:nvSpPr>
        <p:spPr/>
        <p:txBody>
          <a:bodyPr>
            <a:normAutofit lnSpcReduction="10000"/>
          </a:bodyPr>
          <a:lstStyle/>
          <a:p>
            <a:r>
              <a:rPr lang="en-US" dirty="0">
                <a:solidFill>
                  <a:schemeClr val="bg1"/>
                </a:solidFill>
              </a:rPr>
              <a:t>You have five minutes to buy or sell.</a:t>
            </a: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r>
              <a:rPr lang="en-US" sz="1100" dirty="0">
                <a:hlinkClick r:id="rId2"/>
              </a:rPr>
              <a:t>http://www.youtube.com/watch?v=qr6gOTEptWo</a:t>
            </a:r>
            <a:endParaRPr lang="en-US" sz="1100" dirty="0">
              <a:solidFill>
                <a:schemeClr val="bg1"/>
              </a:solidFill>
            </a:endParaRPr>
          </a:p>
        </p:txBody>
      </p:sp>
      <p:pic>
        <p:nvPicPr>
          <p:cNvPr id="2050" name="Picture 2" descr="http://s.wsj.net/public/resources/images/OB-KU164_WSE_Be_G_201011090741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209800"/>
            <a:ext cx="5267325" cy="3514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5334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Stock Exchange Closes</a:t>
            </a:r>
          </a:p>
        </p:txBody>
      </p:sp>
      <p:pic>
        <p:nvPicPr>
          <p:cNvPr id="3074" name="Picture 2" descr="http://blog.kaseya.com/wp-content/uploads/2013/03/nyse_LG_600x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752600"/>
            <a:ext cx="5715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057400" y="5715000"/>
            <a:ext cx="5334000" cy="369332"/>
          </a:xfrm>
          <a:prstGeom prst="rect">
            <a:avLst/>
          </a:prstGeom>
        </p:spPr>
        <p:txBody>
          <a:bodyPr wrap="square">
            <a:spAutoFit/>
          </a:bodyPr>
          <a:lstStyle/>
          <a:p>
            <a:r>
              <a:rPr lang="en-US" dirty="0">
                <a:hlinkClick r:id="rId3"/>
              </a:rPr>
              <a:t>http://www.youtube.com/watch?v=qr6gOTEptWo</a:t>
            </a:r>
            <a:endParaRPr lang="en-US" dirty="0">
              <a:solidFill>
                <a:schemeClr val="bg1"/>
              </a:solidFill>
            </a:endParaRPr>
          </a:p>
        </p:txBody>
      </p:sp>
    </p:spTree>
    <p:extLst>
      <p:ext uri="{BB962C8B-B14F-4D97-AF65-F5344CB8AC3E}">
        <p14:creationId xmlns:p14="http://schemas.microsoft.com/office/powerpoint/2010/main" val="279315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r>
              <a:rPr lang="en-US" dirty="0">
                <a:solidFill>
                  <a:schemeClr val="bg1"/>
                </a:solidFill>
              </a:rPr>
              <a:t>Your goal today is to make as much money as possible to live out the Roaring Twenties to the fullest.</a:t>
            </a:r>
          </a:p>
          <a:p>
            <a:endParaRPr lang="en-US" dirty="0">
              <a:solidFill>
                <a:schemeClr val="bg1"/>
              </a:solidFill>
            </a:endParaRPr>
          </a:p>
          <a:p>
            <a:r>
              <a:rPr lang="en-US" dirty="0">
                <a:solidFill>
                  <a:schemeClr val="bg1"/>
                </a:solidFill>
              </a:rPr>
              <a:t>Your team will begin with $1000 to invest and buy stocks.</a:t>
            </a:r>
          </a:p>
          <a:p>
            <a:pPr lvl="1"/>
            <a:r>
              <a:rPr lang="en-US" dirty="0">
                <a:solidFill>
                  <a:schemeClr val="bg1"/>
                </a:solidFill>
              </a:rPr>
              <a:t>Work together with your team to make decisions.</a:t>
            </a:r>
          </a:p>
          <a:p>
            <a:pPr lvl="1"/>
            <a:r>
              <a:rPr lang="en-US" dirty="0">
                <a:solidFill>
                  <a:schemeClr val="bg1"/>
                </a:solidFill>
              </a:rPr>
              <a:t>Each stock costs $100.</a:t>
            </a:r>
          </a:p>
          <a:p>
            <a:pPr lvl="1"/>
            <a:r>
              <a:rPr lang="en-US" dirty="0">
                <a:solidFill>
                  <a:schemeClr val="bg1"/>
                </a:solidFill>
              </a:rPr>
              <a:t>You may invest everything in one company, or in many.</a:t>
            </a:r>
          </a:p>
          <a:p>
            <a:pPr lvl="1"/>
            <a:r>
              <a:rPr lang="en-US" dirty="0">
                <a:solidFill>
                  <a:schemeClr val="bg1"/>
                </a:solidFill>
              </a:rPr>
              <a:t>The winning team will receive a prize!</a:t>
            </a:r>
          </a:p>
        </p:txBody>
      </p:sp>
    </p:spTree>
    <p:extLst>
      <p:ext uri="{BB962C8B-B14F-4D97-AF65-F5344CB8AC3E}">
        <p14:creationId xmlns:p14="http://schemas.microsoft.com/office/powerpoint/2010/main" val="4075944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solidFill>
                  <a:schemeClr val="bg1"/>
                </a:solidFill>
              </a:rPr>
              <a:t>1928</a:t>
            </a:r>
          </a:p>
        </p:txBody>
      </p:sp>
      <p:graphicFrame>
        <p:nvGraphicFramePr>
          <p:cNvPr id="4" name="Table 3"/>
          <p:cNvGraphicFramePr>
            <a:graphicFrameLocks noGrp="1"/>
          </p:cNvGraphicFramePr>
          <p:nvPr>
            <p:extLst>
              <p:ext uri="{D42A27DB-BD31-4B8C-83A1-F6EECF244321}">
                <p14:modId xmlns:p14="http://schemas.microsoft.com/office/powerpoint/2010/main" val="1925816700"/>
              </p:ext>
            </p:extLst>
          </p:nvPr>
        </p:nvGraphicFramePr>
        <p:xfrm>
          <a:off x="342900" y="1143000"/>
          <a:ext cx="8458200" cy="5496560"/>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370840">
                <a:tc>
                  <a:txBody>
                    <a:bodyPr/>
                    <a:lstStyle/>
                    <a:p>
                      <a:r>
                        <a:rPr lang="en-US" dirty="0"/>
                        <a:t>Outcome</a:t>
                      </a:r>
                    </a:p>
                  </a:txBody>
                  <a:tcPr/>
                </a:tc>
                <a:tc>
                  <a:txBody>
                    <a:bodyPr/>
                    <a:lstStyle/>
                    <a:p>
                      <a:r>
                        <a:rPr lang="en-US" dirty="0"/>
                        <a:t>New Market Share</a:t>
                      </a:r>
                    </a:p>
                  </a:txBody>
                  <a:tcPr/>
                </a:tc>
                <a:extLst>
                  <a:ext uri="{0D108BD9-81ED-4DB2-BD59-A6C34878D82A}">
                    <a16:rowId xmlns:a16="http://schemas.microsoft.com/office/drawing/2014/main" val="10000"/>
                  </a:ext>
                </a:extLst>
              </a:tr>
              <a:tr h="370840">
                <a:tc>
                  <a:txBody>
                    <a:bodyPr/>
                    <a:lstStyle/>
                    <a:p>
                      <a:r>
                        <a:rPr lang="en-US" dirty="0"/>
                        <a:t>Kroger:</a:t>
                      </a:r>
                      <a:r>
                        <a:rPr lang="en-US" baseline="0" dirty="0"/>
                        <a:t> Agricultural surpluses cause food prices to drop</a:t>
                      </a:r>
                      <a:endParaRPr lang="en-US" dirty="0"/>
                    </a:p>
                  </a:txBody>
                  <a:tcPr/>
                </a:tc>
                <a:tc>
                  <a:txBody>
                    <a:bodyPr/>
                    <a:lstStyle/>
                    <a:p>
                      <a:r>
                        <a:rPr lang="en-US" dirty="0"/>
                        <a:t>$13</a:t>
                      </a:r>
                    </a:p>
                  </a:txBody>
                  <a:tcPr/>
                </a:tc>
                <a:extLst>
                  <a:ext uri="{0D108BD9-81ED-4DB2-BD59-A6C34878D82A}">
                    <a16:rowId xmlns:a16="http://schemas.microsoft.com/office/drawing/2014/main" val="10001"/>
                  </a:ext>
                </a:extLst>
              </a:tr>
              <a:tr h="370840">
                <a:tc>
                  <a:txBody>
                    <a:bodyPr/>
                    <a:lstStyle/>
                    <a:p>
                      <a:r>
                        <a:rPr lang="en-US" dirty="0"/>
                        <a:t>Radio Corporation: merger</a:t>
                      </a:r>
                      <a:r>
                        <a:rPr lang="en-US" baseline="0" dirty="0"/>
                        <a:t> fails with Edison Company</a:t>
                      </a:r>
                      <a:endParaRPr lang="en-US" dirty="0"/>
                    </a:p>
                  </a:txBody>
                  <a:tcPr/>
                </a:tc>
                <a:tc>
                  <a:txBody>
                    <a:bodyPr/>
                    <a:lstStyle/>
                    <a:p>
                      <a:r>
                        <a:rPr lang="en-US" dirty="0"/>
                        <a:t>$14</a:t>
                      </a:r>
                    </a:p>
                  </a:txBody>
                  <a:tcPr/>
                </a:tc>
                <a:extLst>
                  <a:ext uri="{0D108BD9-81ED-4DB2-BD59-A6C34878D82A}">
                    <a16:rowId xmlns:a16="http://schemas.microsoft.com/office/drawing/2014/main" val="10002"/>
                  </a:ext>
                </a:extLst>
              </a:tr>
              <a:tr h="370840">
                <a:tc>
                  <a:txBody>
                    <a:bodyPr/>
                    <a:lstStyle/>
                    <a:p>
                      <a:r>
                        <a:rPr lang="en-US" dirty="0"/>
                        <a:t>Mammoth Oil: Sinclair</a:t>
                      </a:r>
                      <a:r>
                        <a:rPr lang="en-US" baseline="0" dirty="0"/>
                        <a:t> charged with fraud</a:t>
                      </a:r>
                      <a:endParaRPr lang="en-US" dirty="0"/>
                    </a:p>
                  </a:txBody>
                  <a:tcPr/>
                </a:tc>
                <a:tc>
                  <a:txBody>
                    <a:bodyPr/>
                    <a:lstStyle/>
                    <a:p>
                      <a:r>
                        <a:rPr lang="en-US" dirty="0"/>
                        <a:t>$7</a:t>
                      </a:r>
                    </a:p>
                  </a:txBody>
                  <a:tcPr/>
                </a:tc>
                <a:extLst>
                  <a:ext uri="{0D108BD9-81ED-4DB2-BD59-A6C34878D82A}">
                    <a16:rowId xmlns:a16="http://schemas.microsoft.com/office/drawing/2014/main" val="10003"/>
                  </a:ext>
                </a:extLst>
              </a:tr>
              <a:tr h="370840">
                <a:tc>
                  <a:txBody>
                    <a:bodyPr/>
                    <a:lstStyle/>
                    <a:p>
                      <a:r>
                        <a:rPr lang="en-US" dirty="0"/>
                        <a:t>Gotham Bank: Announce profits have increased 5% last quarter</a:t>
                      </a:r>
                    </a:p>
                  </a:txBody>
                  <a:tcPr/>
                </a:tc>
                <a:tc>
                  <a:txBody>
                    <a:bodyPr/>
                    <a:lstStyle/>
                    <a:p>
                      <a:r>
                        <a:rPr lang="en-US" dirty="0"/>
                        <a:t>$13</a:t>
                      </a:r>
                    </a:p>
                  </a:txBody>
                  <a:tcPr/>
                </a:tc>
                <a:extLst>
                  <a:ext uri="{0D108BD9-81ED-4DB2-BD59-A6C34878D82A}">
                    <a16:rowId xmlns:a16="http://schemas.microsoft.com/office/drawing/2014/main" val="423887634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Durant Motors: Merge</a:t>
                      </a:r>
                      <a:r>
                        <a:rPr lang="en-US" baseline="0" dirty="0"/>
                        <a:t>r with Fisher Body creates General Motors</a:t>
                      </a:r>
                      <a:endParaRPr lang="en-US" dirty="0"/>
                    </a:p>
                  </a:txBody>
                  <a:tcPr/>
                </a:tc>
                <a:tc>
                  <a:txBody>
                    <a:bodyPr/>
                    <a:lstStyle/>
                    <a:p>
                      <a:r>
                        <a:rPr lang="en-US" dirty="0"/>
                        <a:t>$13</a:t>
                      </a:r>
                    </a:p>
                  </a:txBody>
                  <a:tcPr/>
                </a:tc>
                <a:extLst>
                  <a:ext uri="{0D108BD9-81ED-4DB2-BD59-A6C34878D82A}">
                    <a16:rowId xmlns:a16="http://schemas.microsoft.com/office/drawing/2014/main" val="10004"/>
                  </a:ext>
                </a:extLst>
              </a:tr>
              <a:tr h="370840">
                <a:tc>
                  <a:txBody>
                    <a:bodyPr/>
                    <a:lstStyle/>
                    <a:p>
                      <a:r>
                        <a:rPr lang="en-US" dirty="0"/>
                        <a:t>Midland</a:t>
                      </a:r>
                      <a:r>
                        <a:rPr lang="en-US" baseline="0" dirty="0"/>
                        <a:t> Utilities: Chicago Tribune calls company a “House of Cards” that is “Ready to Crumble”</a:t>
                      </a:r>
                      <a:endParaRPr lang="en-US" dirty="0"/>
                    </a:p>
                  </a:txBody>
                  <a:tcPr/>
                </a:tc>
                <a:tc>
                  <a:txBody>
                    <a:bodyPr/>
                    <a:lstStyle/>
                    <a:p>
                      <a:r>
                        <a:rPr lang="en-US" dirty="0"/>
                        <a:t>$14</a:t>
                      </a:r>
                    </a:p>
                  </a:txBody>
                  <a:tcPr/>
                </a:tc>
                <a:extLst>
                  <a:ext uri="{0D108BD9-81ED-4DB2-BD59-A6C34878D82A}">
                    <a16:rowId xmlns:a16="http://schemas.microsoft.com/office/drawing/2014/main" val="10005"/>
                  </a:ext>
                </a:extLst>
              </a:tr>
              <a:tr h="370840">
                <a:tc>
                  <a:txBody>
                    <a:bodyPr/>
                    <a:lstStyle/>
                    <a:p>
                      <a:r>
                        <a:rPr lang="en-US" dirty="0"/>
                        <a:t>Kansas</a:t>
                      </a:r>
                      <a:r>
                        <a:rPr lang="en-US" baseline="0" dirty="0"/>
                        <a:t> Pacific: New oil fields in Oklahoma booming</a:t>
                      </a:r>
                      <a:endParaRPr lang="en-US" dirty="0"/>
                    </a:p>
                  </a:txBody>
                  <a:tcPr/>
                </a:tc>
                <a:tc>
                  <a:txBody>
                    <a:bodyPr/>
                    <a:lstStyle/>
                    <a:p>
                      <a:r>
                        <a:rPr lang="en-US" dirty="0"/>
                        <a:t>$12</a:t>
                      </a:r>
                    </a:p>
                  </a:txBody>
                  <a:tcPr/>
                </a:tc>
                <a:extLst>
                  <a:ext uri="{0D108BD9-81ED-4DB2-BD59-A6C34878D82A}">
                    <a16:rowId xmlns:a16="http://schemas.microsoft.com/office/drawing/2014/main" val="10006"/>
                  </a:ext>
                </a:extLst>
              </a:tr>
              <a:tr h="370840">
                <a:tc>
                  <a:txBody>
                    <a:bodyPr/>
                    <a:lstStyle/>
                    <a:p>
                      <a:r>
                        <a:rPr lang="en-US" dirty="0"/>
                        <a:t>Tel-Tone: Fails</a:t>
                      </a:r>
                      <a:r>
                        <a:rPr lang="en-US" baseline="0" dirty="0"/>
                        <a:t> to meet expectations. No explanation.</a:t>
                      </a:r>
                      <a:endParaRPr lang="en-US" dirty="0"/>
                    </a:p>
                  </a:txBody>
                  <a:tcPr>
                    <a:lnB w="12700" cap="flat" cmpd="sng" algn="ctr">
                      <a:solidFill>
                        <a:schemeClr val="tx1"/>
                      </a:solidFill>
                      <a:prstDash val="solid"/>
                      <a:round/>
                      <a:headEnd type="none" w="med" len="med"/>
                      <a:tailEnd type="none" w="med" len="med"/>
                    </a:lnB>
                  </a:tcPr>
                </a:tc>
                <a:tc>
                  <a:txBody>
                    <a:bodyPr/>
                    <a:lstStyle/>
                    <a:p>
                      <a:r>
                        <a:rPr lang="en-US" dirty="0"/>
                        <a:t>$17</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115778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Special News Bulletin</a:t>
            </a:r>
          </a:p>
        </p:txBody>
      </p:sp>
      <p:sp>
        <p:nvSpPr>
          <p:cNvPr id="4" name="Rectangle 3"/>
          <p:cNvSpPr/>
          <p:nvPr/>
        </p:nvSpPr>
        <p:spPr>
          <a:xfrm>
            <a:off x="609600" y="1295400"/>
            <a:ext cx="8077200" cy="5786199"/>
          </a:xfrm>
          <a:prstGeom prst="rect">
            <a:avLst/>
          </a:prstGeom>
        </p:spPr>
        <p:txBody>
          <a:bodyPr wrap="square">
            <a:spAutoFit/>
          </a:bodyPr>
          <a:lstStyle/>
          <a:p>
            <a:r>
              <a:rPr lang="en-US" sz="3200" b="1" dirty="0">
                <a:solidFill>
                  <a:schemeClr val="bg1"/>
                </a:solidFill>
              </a:rPr>
              <a:t>WEDNESDAY, OCTOBER 23, 1929:</a:t>
            </a:r>
          </a:p>
          <a:p>
            <a:endParaRPr lang="en-US" sz="3200" b="1" dirty="0">
              <a:solidFill>
                <a:schemeClr val="bg1"/>
              </a:solidFill>
            </a:endParaRPr>
          </a:p>
          <a:p>
            <a:r>
              <a:rPr lang="en-US" sz="3200" dirty="0">
                <a:solidFill>
                  <a:schemeClr val="bg1"/>
                </a:solidFill>
              </a:rPr>
              <a:t>Home construction, an indicator of prosperity, is at an all time low. </a:t>
            </a:r>
          </a:p>
          <a:p>
            <a:r>
              <a:rPr lang="en-US" sz="3200" dirty="0">
                <a:solidFill>
                  <a:schemeClr val="bg1"/>
                </a:solidFill>
              </a:rPr>
              <a:t>It is rumored that the House of Morgan intends to sell 12 million shares of common stock at a loss, before interest rates change. </a:t>
            </a:r>
          </a:p>
          <a:p>
            <a:r>
              <a:rPr lang="en-US" sz="3200" dirty="0">
                <a:solidFill>
                  <a:schemeClr val="bg1"/>
                </a:solidFill>
              </a:rPr>
              <a:t>The Gotham Bank announced that margin buyers of stock are being notified that they must put up more money to cover today’s losses.</a:t>
            </a:r>
          </a:p>
          <a:p>
            <a:endParaRPr lang="en-US" dirty="0"/>
          </a:p>
        </p:txBody>
      </p:sp>
    </p:spTree>
    <p:extLst>
      <p:ext uri="{BB962C8B-B14F-4D97-AF65-F5344CB8AC3E}">
        <p14:creationId xmlns:p14="http://schemas.microsoft.com/office/powerpoint/2010/main" val="9020915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Stock Market Opens</a:t>
            </a:r>
          </a:p>
        </p:txBody>
      </p:sp>
      <p:sp>
        <p:nvSpPr>
          <p:cNvPr id="3" name="Content Placeholder 2"/>
          <p:cNvSpPr>
            <a:spLocks noGrp="1"/>
          </p:cNvSpPr>
          <p:nvPr>
            <p:ph idx="1"/>
          </p:nvPr>
        </p:nvSpPr>
        <p:spPr/>
        <p:txBody>
          <a:bodyPr>
            <a:normAutofit lnSpcReduction="10000"/>
          </a:bodyPr>
          <a:lstStyle/>
          <a:p>
            <a:r>
              <a:rPr lang="en-US" dirty="0">
                <a:solidFill>
                  <a:schemeClr val="bg1"/>
                </a:solidFill>
              </a:rPr>
              <a:t>You have five minutes to buy or sell.</a:t>
            </a: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endParaRPr lang="en-US" dirty="0">
              <a:hlinkClick r:id="rId2"/>
            </a:endParaRPr>
          </a:p>
          <a:p>
            <a:r>
              <a:rPr lang="en-US" sz="1100" dirty="0">
                <a:hlinkClick r:id="rId2"/>
              </a:rPr>
              <a:t>http://www.youtube.com/watch?v=qr6gOTEptWo</a:t>
            </a:r>
            <a:endParaRPr lang="en-US" sz="1100" dirty="0">
              <a:solidFill>
                <a:schemeClr val="bg1"/>
              </a:solidFill>
            </a:endParaRPr>
          </a:p>
        </p:txBody>
      </p:sp>
      <p:pic>
        <p:nvPicPr>
          <p:cNvPr id="2050" name="Picture 2" descr="http://s.wsj.net/public/resources/images/OB-KU164_WSE_Be_G_2010110907411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2209800"/>
            <a:ext cx="5267325" cy="3514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5334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Stock Exchange Closes</a:t>
            </a:r>
          </a:p>
        </p:txBody>
      </p:sp>
      <p:pic>
        <p:nvPicPr>
          <p:cNvPr id="3074" name="Picture 2" descr="http://blog.kaseya.com/wp-content/uploads/2013/03/nyse_LG_600x4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752600"/>
            <a:ext cx="5715000" cy="3810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2057400" y="5715000"/>
            <a:ext cx="5334000" cy="369332"/>
          </a:xfrm>
          <a:prstGeom prst="rect">
            <a:avLst/>
          </a:prstGeom>
        </p:spPr>
        <p:txBody>
          <a:bodyPr wrap="square">
            <a:spAutoFit/>
          </a:bodyPr>
          <a:lstStyle/>
          <a:p>
            <a:r>
              <a:rPr lang="en-US" dirty="0">
                <a:hlinkClick r:id="rId3"/>
              </a:rPr>
              <a:t>http://www.youtube.com/watch?v=qr6gOTEptWo</a:t>
            </a:r>
            <a:endParaRPr lang="en-US" dirty="0">
              <a:solidFill>
                <a:schemeClr val="bg1"/>
              </a:solidFill>
            </a:endParaRPr>
          </a:p>
        </p:txBody>
      </p:sp>
    </p:spTree>
    <p:extLst>
      <p:ext uri="{BB962C8B-B14F-4D97-AF65-F5344CB8AC3E}">
        <p14:creationId xmlns:p14="http://schemas.microsoft.com/office/powerpoint/2010/main" val="27931521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Special News Bulletin</a:t>
            </a:r>
          </a:p>
        </p:txBody>
      </p:sp>
      <p:sp>
        <p:nvSpPr>
          <p:cNvPr id="3" name="Content Placeholder 2"/>
          <p:cNvSpPr>
            <a:spLocks noGrp="1"/>
          </p:cNvSpPr>
          <p:nvPr>
            <p:ph idx="1"/>
          </p:nvPr>
        </p:nvSpPr>
        <p:spPr>
          <a:xfrm>
            <a:off x="87085" y="5867400"/>
            <a:ext cx="8229600" cy="685800"/>
          </a:xfrm>
        </p:spPr>
        <p:txBody>
          <a:bodyPr>
            <a:normAutofit/>
          </a:bodyPr>
          <a:lstStyle/>
          <a:p>
            <a:pPr algn="ctr"/>
            <a:r>
              <a:rPr lang="en-US" dirty="0">
                <a:solidFill>
                  <a:schemeClr val="bg1"/>
                </a:solidFill>
              </a:rPr>
              <a:t>Thursday, October 24, 1929</a:t>
            </a:r>
          </a:p>
          <a:p>
            <a:endParaRPr lang="en-US" dirty="0"/>
          </a:p>
          <a:p>
            <a:pPr marL="0" indent="0">
              <a:buNone/>
            </a:pPr>
            <a:endParaRPr lang="en-US" sz="9600" dirty="0"/>
          </a:p>
        </p:txBody>
      </p:sp>
      <p:pic>
        <p:nvPicPr>
          <p:cNvPr id="14338" name="Picture 2" descr="http://elainedu1996.files.wordpress.com/2013/05/wallstreet-cras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8429" y="1145417"/>
            <a:ext cx="5867399" cy="46421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22158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Special News Bulletin</a:t>
            </a:r>
          </a:p>
        </p:txBody>
      </p:sp>
      <p:sp>
        <p:nvSpPr>
          <p:cNvPr id="4" name="Rectangle 3"/>
          <p:cNvSpPr/>
          <p:nvPr/>
        </p:nvSpPr>
        <p:spPr>
          <a:xfrm>
            <a:off x="609600" y="1295400"/>
            <a:ext cx="8077200" cy="3323987"/>
          </a:xfrm>
          <a:prstGeom prst="rect">
            <a:avLst/>
          </a:prstGeom>
        </p:spPr>
        <p:txBody>
          <a:bodyPr wrap="square">
            <a:spAutoFit/>
          </a:bodyPr>
          <a:lstStyle/>
          <a:p>
            <a:r>
              <a:rPr lang="en-US" sz="3200" b="1" dirty="0">
                <a:solidFill>
                  <a:schemeClr val="bg1"/>
                </a:solidFill>
              </a:rPr>
              <a:t>THURSDAY, OCTOBER 24, 1929:</a:t>
            </a:r>
          </a:p>
          <a:p>
            <a:endParaRPr lang="en-US" sz="3200" b="1" dirty="0">
              <a:solidFill>
                <a:schemeClr val="bg1"/>
              </a:solidFill>
            </a:endParaRPr>
          </a:p>
          <a:p>
            <a:r>
              <a:rPr lang="en-US" sz="3200" dirty="0">
                <a:solidFill>
                  <a:schemeClr val="bg1"/>
                </a:solidFill>
              </a:rPr>
              <a:t>Panic hits Wall Street. 12 million shares are traded in one day on the New York Exchange. $700 million is lost by stock holders in one day as the market takes the greatest dive in history.</a:t>
            </a:r>
          </a:p>
          <a:p>
            <a:endParaRPr lang="en-US" dirty="0"/>
          </a:p>
        </p:txBody>
      </p:sp>
    </p:spTree>
    <p:extLst>
      <p:ext uri="{BB962C8B-B14F-4D97-AF65-F5344CB8AC3E}">
        <p14:creationId xmlns:p14="http://schemas.microsoft.com/office/powerpoint/2010/main" val="42818240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849562"/>
          </a:xfrm>
        </p:spPr>
        <p:txBody>
          <a:bodyPr>
            <a:normAutofit fontScale="90000"/>
          </a:bodyPr>
          <a:lstStyle/>
          <a:p>
            <a:r>
              <a:rPr lang="en-US" dirty="0">
                <a:solidFill>
                  <a:schemeClr val="bg1"/>
                </a:solidFill>
              </a:rPr>
              <a:t>Black Thursday</a:t>
            </a:r>
            <a:br>
              <a:rPr lang="en-US" dirty="0">
                <a:solidFill>
                  <a:schemeClr val="bg1"/>
                </a:solidFill>
              </a:rPr>
            </a:br>
            <a:br>
              <a:rPr lang="en-US" dirty="0">
                <a:solidFill>
                  <a:schemeClr val="bg1"/>
                </a:solidFill>
              </a:rPr>
            </a:br>
            <a:r>
              <a:rPr lang="en-US" sz="3100" dirty="0">
                <a:solidFill>
                  <a:schemeClr val="bg1"/>
                </a:solidFill>
              </a:rPr>
              <a:t>Please total up your net worth</a:t>
            </a:r>
            <a:br>
              <a:rPr lang="en-US" sz="3100" dirty="0">
                <a:solidFill>
                  <a:schemeClr val="bg1"/>
                </a:solidFill>
              </a:rPr>
            </a:br>
            <a:r>
              <a:rPr lang="en-US" sz="3100" dirty="0">
                <a:solidFill>
                  <a:schemeClr val="bg1"/>
                </a:solidFill>
              </a:rPr>
              <a:t>Multiply the amount of stock you own by the stock prices and add in any cash you have on hand</a:t>
            </a:r>
            <a:r>
              <a:rPr lang="en-US" dirty="0">
                <a:solidFill>
                  <a:schemeClr val="bg1"/>
                </a:solidFill>
              </a:rPr>
              <a:t>.</a:t>
            </a:r>
            <a:br>
              <a:rPr lang="en-US" dirty="0">
                <a:solidFill>
                  <a:schemeClr val="bg1"/>
                </a:solidFill>
              </a:rPr>
            </a:br>
            <a:endParaRPr lang="en-US"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277791332"/>
              </p:ext>
            </p:extLst>
          </p:nvPr>
        </p:nvGraphicFramePr>
        <p:xfrm>
          <a:off x="342900" y="3245802"/>
          <a:ext cx="8458200" cy="3337560"/>
        </p:xfrm>
        <a:graphic>
          <a:graphicData uri="http://schemas.openxmlformats.org/drawingml/2006/table">
            <a:tbl>
              <a:tblPr firstRow="1" bandRow="1">
                <a:tableStyleId>{5C22544A-7EE6-4342-B048-85BDC9FD1C3A}</a:tableStyleId>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370840">
                <a:tc>
                  <a:txBody>
                    <a:bodyPr/>
                    <a:lstStyle/>
                    <a:p>
                      <a:r>
                        <a:rPr lang="en-US" dirty="0"/>
                        <a:t>Outcome</a:t>
                      </a:r>
                    </a:p>
                  </a:txBody>
                  <a:tcPr/>
                </a:tc>
                <a:tc>
                  <a:txBody>
                    <a:bodyPr/>
                    <a:lstStyle/>
                    <a:p>
                      <a:r>
                        <a:rPr lang="en-US" dirty="0"/>
                        <a:t>New Market Share</a:t>
                      </a:r>
                    </a:p>
                  </a:txBody>
                  <a:tcPr/>
                </a:tc>
                <a:extLst>
                  <a:ext uri="{0D108BD9-81ED-4DB2-BD59-A6C34878D82A}">
                    <a16:rowId xmlns:a16="http://schemas.microsoft.com/office/drawing/2014/main" val="10000"/>
                  </a:ext>
                </a:extLst>
              </a:tr>
              <a:tr h="370840">
                <a:tc>
                  <a:txBody>
                    <a:bodyPr/>
                    <a:lstStyle/>
                    <a:p>
                      <a:r>
                        <a:rPr lang="en-US" dirty="0"/>
                        <a:t>Kroger</a:t>
                      </a:r>
                    </a:p>
                  </a:txBody>
                  <a:tcPr/>
                </a:tc>
                <a:tc>
                  <a:txBody>
                    <a:bodyPr/>
                    <a:lstStyle/>
                    <a:p>
                      <a:r>
                        <a:rPr lang="en-US" dirty="0"/>
                        <a:t>$8</a:t>
                      </a:r>
                    </a:p>
                  </a:txBody>
                  <a:tcPr/>
                </a:tc>
                <a:extLst>
                  <a:ext uri="{0D108BD9-81ED-4DB2-BD59-A6C34878D82A}">
                    <a16:rowId xmlns:a16="http://schemas.microsoft.com/office/drawing/2014/main" val="10001"/>
                  </a:ext>
                </a:extLst>
              </a:tr>
              <a:tr h="370840">
                <a:tc>
                  <a:txBody>
                    <a:bodyPr/>
                    <a:lstStyle/>
                    <a:p>
                      <a:r>
                        <a:rPr lang="en-US" dirty="0"/>
                        <a:t>Radio Corporation</a:t>
                      </a:r>
                    </a:p>
                  </a:txBody>
                  <a:tcPr/>
                </a:tc>
                <a:tc>
                  <a:txBody>
                    <a:bodyPr/>
                    <a:lstStyle/>
                    <a:p>
                      <a:r>
                        <a:rPr lang="en-US" dirty="0"/>
                        <a:t>$4</a:t>
                      </a:r>
                    </a:p>
                  </a:txBody>
                  <a:tcPr/>
                </a:tc>
                <a:extLst>
                  <a:ext uri="{0D108BD9-81ED-4DB2-BD59-A6C34878D82A}">
                    <a16:rowId xmlns:a16="http://schemas.microsoft.com/office/drawing/2014/main" val="10002"/>
                  </a:ext>
                </a:extLst>
              </a:tr>
              <a:tr h="370840">
                <a:tc>
                  <a:txBody>
                    <a:bodyPr/>
                    <a:lstStyle/>
                    <a:p>
                      <a:r>
                        <a:rPr lang="en-US" dirty="0"/>
                        <a:t>Mammoth Oil</a:t>
                      </a:r>
                    </a:p>
                  </a:txBody>
                  <a:tcPr/>
                </a:tc>
                <a:tc>
                  <a:txBody>
                    <a:bodyPr/>
                    <a:lstStyle/>
                    <a:p>
                      <a:r>
                        <a:rPr lang="en-US" dirty="0"/>
                        <a:t>$2</a:t>
                      </a:r>
                    </a:p>
                  </a:txBody>
                  <a:tcPr/>
                </a:tc>
                <a:extLst>
                  <a:ext uri="{0D108BD9-81ED-4DB2-BD59-A6C34878D82A}">
                    <a16:rowId xmlns:a16="http://schemas.microsoft.com/office/drawing/2014/main" val="10003"/>
                  </a:ext>
                </a:extLst>
              </a:tr>
              <a:tr h="370840">
                <a:tc>
                  <a:txBody>
                    <a:bodyPr/>
                    <a:lstStyle/>
                    <a:p>
                      <a:r>
                        <a:rPr lang="en-US" dirty="0"/>
                        <a:t>Gotham Bank</a:t>
                      </a:r>
                    </a:p>
                  </a:txBody>
                  <a:tcPr/>
                </a:tc>
                <a:tc>
                  <a:txBody>
                    <a:bodyPr/>
                    <a:lstStyle/>
                    <a:p>
                      <a:r>
                        <a:rPr lang="en-US" dirty="0"/>
                        <a:t>$12</a:t>
                      </a:r>
                    </a:p>
                  </a:txBody>
                  <a:tcPr/>
                </a:tc>
                <a:extLst>
                  <a:ext uri="{0D108BD9-81ED-4DB2-BD59-A6C34878D82A}">
                    <a16:rowId xmlns:a16="http://schemas.microsoft.com/office/drawing/2014/main" val="1905908749"/>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Durant Motors</a:t>
                      </a:r>
                    </a:p>
                  </a:txBody>
                  <a:tcPr/>
                </a:tc>
                <a:tc>
                  <a:txBody>
                    <a:bodyPr/>
                    <a:lstStyle/>
                    <a:p>
                      <a:r>
                        <a:rPr lang="en-US" dirty="0"/>
                        <a:t>$12</a:t>
                      </a:r>
                    </a:p>
                  </a:txBody>
                  <a:tcPr/>
                </a:tc>
                <a:extLst>
                  <a:ext uri="{0D108BD9-81ED-4DB2-BD59-A6C34878D82A}">
                    <a16:rowId xmlns:a16="http://schemas.microsoft.com/office/drawing/2014/main" val="10004"/>
                  </a:ext>
                </a:extLst>
              </a:tr>
              <a:tr h="370840">
                <a:tc>
                  <a:txBody>
                    <a:bodyPr/>
                    <a:lstStyle/>
                    <a:p>
                      <a:r>
                        <a:rPr lang="en-US" dirty="0"/>
                        <a:t>Midland</a:t>
                      </a:r>
                      <a:r>
                        <a:rPr lang="en-US" baseline="0" dirty="0"/>
                        <a:t> Utilities</a:t>
                      </a:r>
                      <a:endParaRPr lang="en-US" dirty="0"/>
                    </a:p>
                  </a:txBody>
                  <a:tcPr/>
                </a:tc>
                <a:tc>
                  <a:txBody>
                    <a:bodyPr/>
                    <a:lstStyle/>
                    <a:p>
                      <a:r>
                        <a:rPr lang="en-US" dirty="0"/>
                        <a:t>$3</a:t>
                      </a:r>
                    </a:p>
                  </a:txBody>
                  <a:tcPr/>
                </a:tc>
                <a:extLst>
                  <a:ext uri="{0D108BD9-81ED-4DB2-BD59-A6C34878D82A}">
                    <a16:rowId xmlns:a16="http://schemas.microsoft.com/office/drawing/2014/main" val="10005"/>
                  </a:ext>
                </a:extLst>
              </a:tr>
              <a:tr h="370840">
                <a:tc>
                  <a:txBody>
                    <a:bodyPr/>
                    <a:lstStyle/>
                    <a:p>
                      <a:r>
                        <a:rPr lang="en-US" dirty="0"/>
                        <a:t>Kansas</a:t>
                      </a:r>
                      <a:r>
                        <a:rPr lang="en-US" baseline="0" dirty="0"/>
                        <a:t> Pacific</a:t>
                      </a:r>
                      <a:endParaRPr lang="en-US" dirty="0"/>
                    </a:p>
                  </a:txBody>
                  <a:tcPr/>
                </a:tc>
                <a:tc>
                  <a:txBody>
                    <a:bodyPr/>
                    <a:lstStyle/>
                    <a:p>
                      <a:r>
                        <a:rPr lang="en-US" dirty="0"/>
                        <a:t>$8</a:t>
                      </a:r>
                    </a:p>
                  </a:txBody>
                  <a:tcPr/>
                </a:tc>
                <a:extLst>
                  <a:ext uri="{0D108BD9-81ED-4DB2-BD59-A6C34878D82A}">
                    <a16:rowId xmlns:a16="http://schemas.microsoft.com/office/drawing/2014/main" val="10006"/>
                  </a:ext>
                </a:extLst>
              </a:tr>
              <a:tr h="370840">
                <a:tc>
                  <a:txBody>
                    <a:bodyPr/>
                    <a:lstStyle/>
                    <a:p>
                      <a:r>
                        <a:rPr lang="en-US" dirty="0"/>
                        <a:t>Tel-Tone</a:t>
                      </a:r>
                    </a:p>
                  </a:txBody>
                  <a:tcPr>
                    <a:lnB w="12700" cap="flat" cmpd="sng" algn="ctr">
                      <a:solidFill>
                        <a:schemeClr val="tx1"/>
                      </a:solidFill>
                      <a:prstDash val="solid"/>
                      <a:round/>
                      <a:headEnd type="none" w="med" len="med"/>
                      <a:tailEnd type="none" w="med" len="med"/>
                    </a:lnB>
                  </a:tcPr>
                </a:tc>
                <a:tc>
                  <a:txBody>
                    <a:bodyPr/>
                    <a:lstStyle/>
                    <a:p>
                      <a:r>
                        <a:rPr lang="en-US" dirty="0"/>
                        <a:t>$6</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6577982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Simulation is over!!!!</a:t>
            </a:r>
          </a:p>
        </p:txBody>
      </p:sp>
      <p:sp>
        <p:nvSpPr>
          <p:cNvPr id="3" name="Content Placeholder 2"/>
          <p:cNvSpPr>
            <a:spLocks noGrp="1"/>
          </p:cNvSpPr>
          <p:nvPr>
            <p:ph idx="1"/>
          </p:nvPr>
        </p:nvSpPr>
        <p:spPr/>
        <p:txBody>
          <a:bodyPr/>
          <a:lstStyle/>
          <a:p>
            <a:r>
              <a:rPr lang="en-US" dirty="0">
                <a:solidFill>
                  <a:schemeClr val="bg1"/>
                </a:solidFill>
              </a:rPr>
              <a:t>Please total up your net worth</a:t>
            </a:r>
          </a:p>
          <a:p>
            <a:r>
              <a:rPr lang="en-US" dirty="0">
                <a:solidFill>
                  <a:schemeClr val="bg1"/>
                </a:solidFill>
              </a:rPr>
              <a:t>Multiply the amount of stock you own by the stock prices and add in any cash you have on hand.</a:t>
            </a:r>
          </a:p>
        </p:txBody>
      </p:sp>
    </p:spTree>
    <p:extLst>
      <p:ext uri="{BB962C8B-B14F-4D97-AF65-F5344CB8AC3E}">
        <p14:creationId xmlns:p14="http://schemas.microsoft.com/office/powerpoint/2010/main" val="522597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To Buy/Sell</a:t>
            </a:r>
          </a:p>
        </p:txBody>
      </p:sp>
      <p:sp>
        <p:nvSpPr>
          <p:cNvPr id="3" name="Content Placeholder 2"/>
          <p:cNvSpPr>
            <a:spLocks noGrp="1"/>
          </p:cNvSpPr>
          <p:nvPr>
            <p:ph idx="1"/>
          </p:nvPr>
        </p:nvSpPr>
        <p:spPr/>
        <p:txBody>
          <a:bodyPr/>
          <a:lstStyle/>
          <a:p>
            <a:r>
              <a:rPr lang="en-US" dirty="0">
                <a:solidFill>
                  <a:schemeClr val="bg1"/>
                </a:solidFill>
              </a:rPr>
              <a:t>A </a:t>
            </a:r>
            <a:r>
              <a:rPr lang="en-US" b="1" dirty="0">
                <a:solidFill>
                  <a:schemeClr val="bg1"/>
                </a:solidFill>
              </a:rPr>
              <a:t>stockbroker</a:t>
            </a:r>
            <a:r>
              <a:rPr lang="en-US" dirty="0">
                <a:solidFill>
                  <a:schemeClr val="bg1"/>
                </a:solidFill>
              </a:rPr>
              <a:t> is someone who buys and sells stocks in stock exchanges.</a:t>
            </a:r>
          </a:p>
          <a:p>
            <a:r>
              <a:rPr lang="en-US" dirty="0">
                <a:solidFill>
                  <a:schemeClr val="bg1"/>
                </a:solidFill>
              </a:rPr>
              <a:t>A few students each period have been selected as stock brokers. When the stock exchange is open, you will have five minutes to buy or sell stock from the stock brokers.</a:t>
            </a:r>
          </a:p>
          <a:p>
            <a:r>
              <a:rPr lang="en-US" dirty="0">
                <a:solidFill>
                  <a:schemeClr val="bg1"/>
                </a:solidFill>
              </a:rPr>
              <a:t>Each stock certificate is 10 shares, or $100.</a:t>
            </a:r>
          </a:p>
        </p:txBody>
      </p:sp>
    </p:spTree>
    <p:extLst>
      <p:ext uri="{BB962C8B-B14F-4D97-AF65-F5344CB8AC3E}">
        <p14:creationId xmlns:p14="http://schemas.microsoft.com/office/powerpoint/2010/main" val="877046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1920s Companies</a:t>
            </a:r>
          </a:p>
        </p:txBody>
      </p:sp>
      <p:sp>
        <p:nvSpPr>
          <p:cNvPr id="3" name="Content Placeholder 2"/>
          <p:cNvSpPr>
            <a:spLocks noGrp="1"/>
          </p:cNvSpPr>
          <p:nvPr>
            <p:ph idx="1"/>
          </p:nvPr>
        </p:nvSpPr>
        <p:spPr/>
        <p:txBody>
          <a:bodyPr>
            <a:normAutofit/>
          </a:bodyPr>
          <a:lstStyle/>
          <a:p>
            <a:r>
              <a:rPr lang="en-US" sz="3800" b="1" dirty="0">
                <a:solidFill>
                  <a:schemeClr val="bg1"/>
                </a:solidFill>
              </a:rPr>
              <a:t>Kroger Foods</a:t>
            </a:r>
          </a:p>
          <a:p>
            <a:pPr lvl="1"/>
            <a:r>
              <a:rPr lang="en-US" dirty="0">
                <a:solidFill>
                  <a:schemeClr val="bg1"/>
                </a:solidFill>
              </a:rPr>
              <a:t>A newly established regional food processing company. It deals basically in fruit and tomato products. It has recently offered share to the public and it has been listed on the exchange for just one week.</a:t>
            </a:r>
          </a:p>
          <a:p>
            <a:pPr lvl="1"/>
            <a:r>
              <a:rPr lang="en-US" dirty="0">
                <a:solidFill>
                  <a:schemeClr val="bg1"/>
                </a:solidFill>
              </a:rPr>
              <a:t>If successful, Kroger Foods could be an excellent money maker with national markets, however food industries always depend on good crops. </a:t>
            </a: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533400"/>
            <a:ext cx="1543050" cy="1381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1909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1920s Companies</a:t>
            </a:r>
          </a:p>
        </p:txBody>
      </p:sp>
      <p:sp>
        <p:nvSpPr>
          <p:cNvPr id="3" name="Content Placeholder 2"/>
          <p:cNvSpPr>
            <a:spLocks noGrp="1"/>
          </p:cNvSpPr>
          <p:nvPr>
            <p:ph idx="1"/>
          </p:nvPr>
        </p:nvSpPr>
        <p:spPr/>
        <p:txBody>
          <a:bodyPr>
            <a:normAutofit/>
          </a:bodyPr>
          <a:lstStyle/>
          <a:p>
            <a:r>
              <a:rPr lang="en-US" sz="3800" b="1" dirty="0">
                <a:solidFill>
                  <a:schemeClr val="bg1"/>
                </a:solidFill>
              </a:rPr>
              <a:t>Radio Corporation</a:t>
            </a:r>
          </a:p>
          <a:p>
            <a:r>
              <a:rPr lang="en-US" dirty="0">
                <a:solidFill>
                  <a:schemeClr val="bg1"/>
                </a:solidFill>
              </a:rPr>
              <a:t>This company has long been considered one of the better buys in the field of electronics. </a:t>
            </a:r>
          </a:p>
          <a:p>
            <a:r>
              <a:rPr lang="en-US" dirty="0">
                <a:solidFill>
                  <a:schemeClr val="bg1"/>
                </a:solidFill>
              </a:rPr>
              <a:t>Market experts see this corporation as a good, long term investment, which is safe and provides security for its stockholders.</a:t>
            </a:r>
          </a:p>
          <a:p>
            <a:r>
              <a:rPr lang="en-US" dirty="0">
                <a:solidFill>
                  <a:schemeClr val="bg1"/>
                </a:solidFill>
              </a:rPr>
              <a:t>The future of Radio Corporation will depend on its new models.</a:t>
            </a:r>
          </a:p>
        </p:txBody>
      </p:sp>
      <p:pic>
        <p:nvPicPr>
          <p:cNvPr id="2048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204"/>
          <a:stretch/>
        </p:blipFill>
        <p:spPr bwMode="auto">
          <a:xfrm>
            <a:off x="6781800" y="304800"/>
            <a:ext cx="1581615"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73508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1920s Companies</a:t>
            </a:r>
          </a:p>
        </p:txBody>
      </p:sp>
      <p:sp>
        <p:nvSpPr>
          <p:cNvPr id="3" name="Content Placeholder 2"/>
          <p:cNvSpPr>
            <a:spLocks noGrp="1"/>
          </p:cNvSpPr>
          <p:nvPr>
            <p:ph idx="1"/>
          </p:nvPr>
        </p:nvSpPr>
        <p:spPr/>
        <p:txBody>
          <a:bodyPr>
            <a:normAutofit lnSpcReduction="10000"/>
          </a:bodyPr>
          <a:lstStyle/>
          <a:p>
            <a:r>
              <a:rPr lang="en-US" sz="3800" b="1" dirty="0">
                <a:solidFill>
                  <a:schemeClr val="bg1"/>
                </a:solidFill>
              </a:rPr>
              <a:t>Mammoth Oil</a:t>
            </a:r>
          </a:p>
          <a:p>
            <a:r>
              <a:rPr lang="en-US" dirty="0">
                <a:solidFill>
                  <a:schemeClr val="bg1"/>
                </a:solidFill>
              </a:rPr>
              <a:t>Owned and operated by Harry Sinclair who is rumored to have the backing of influential government employees. </a:t>
            </a:r>
          </a:p>
          <a:p>
            <a:r>
              <a:rPr lang="en-US" dirty="0">
                <a:solidFill>
                  <a:schemeClr val="bg1"/>
                </a:solidFill>
              </a:rPr>
              <a:t>Mammoth has borrowed large sums of money to explore for oil. </a:t>
            </a:r>
          </a:p>
          <a:p>
            <a:r>
              <a:rPr lang="en-US" dirty="0">
                <a:solidFill>
                  <a:schemeClr val="bg1"/>
                </a:solidFill>
              </a:rPr>
              <a:t>The value of Mammoth Oil stock has fluctuated between 20¢ and $5 a share for the past two years.</a:t>
            </a: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381000"/>
            <a:ext cx="1628775" cy="1666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5446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1920s Companies</a:t>
            </a:r>
          </a:p>
        </p:txBody>
      </p:sp>
      <p:sp>
        <p:nvSpPr>
          <p:cNvPr id="3" name="Content Placeholder 2"/>
          <p:cNvSpPr>
            <a:spLocks noGrp="1"/>
          </p:cNvSpPr>
          <p:nvPr>
            <p:ph idx="1"/>
          </p:nvPr>
        </p:nvSpPr>
        <p:spPr>
          <a:xfrm>
            <a:off x="457200" y="1600200"/>
            <a:ext cx="8229600" cy="4525963"/>
          </a:xfrm>
        </p:spPr>
        <p:txBody>
          <a:bodyPr>
            <a:normAutofit/>
          </a:bodyPr>
          <a:lstStyle/>
          <a:p>
            <a:r>
              <a:rPr lang="en-US" sz="3800" b="1" dirty="0">
                <a:solidFill>
                  <a:schemeClr val="bg1"/>
                </a:solidFill>
              </a:rPr>
              <a:t>Gotham Bank</a:t>
            </a:r>
          </a:p>
          <a:p>
            <a:r>
              <a:rPr lang="en-US" dirty="0">
                <a:solidFill>
                  <a:schemeClr val="bg1"/>
                </a:solidFill>
              </a:rPr>
              <a:t>One of the oldest, wealthiest, and most conservative financial houses in the country.</a:t>
            </a:r>
          </a:p>
          <a:p>
            <a:r>
              <a:rPr lang="en-US" dirty="0">
                <a:solidFill>
                  <a:schemeClr val="bg1"/>
                </a:solidFill>
              </a:rPr>
              <a:t> This stock is so stable that when it once dropped two points in a week, back in 1893, it set off a small-scale recession.</a:t>
            </a:r>
          </a:p>
          <a:p>
            <a:r>
              <a:rPr lang="en-US" dirty="0">
                <a:solidFill>
                  <a:schemeClr val="bg1"/>
                </a:solidFill>
              </a:rPr>
              <a:t>This bank has paid an annual dividend for 130 years.</a:t>
            </a:r>
          </a:p>
        </p:txBody>
      </p:sp>
      <p:pic>
        <p:nvPicPr>
          <p:cNvPr id="1026" name="Picture 2" descr="Image result for goodmoney">
            <a:extLst>
              <a:ext uri="{FF2B5EF4-FFF2-40B4-BE49-F238E27FC236}">
                <a16:creationId xmlns:a16="http://schemas.microsoft.com/office/drawing/2014/main" id="{8299A357-E926-4AB6-9944-468318D6BB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274638"/>
            <a:ext cx="170285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748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1920s Companies</a:t>
            </a:r>
          </a:p>
        </p:txBody>
      </p:sp>
      <p:sp>
        <p:nvSpPr>
          <p:cNvPr id="3" name="Content Placeholder 2"/>
          <p:cNvSpPr>
            <a:spLocks noGrp="1"/>
          </p:cNvSpPr>
          <p:nvPr>
            <p:ph idx="1"/>
          </p:nvPr>
        </p:nvSpPr>
        <p:spPr/>
        <p:txBody>
          <a:bodyPr>
            <a:normAutofit/>
          </a:bodyPr>
          <a:lstStyle/>
          <a:p>
            <a:r>
              <a:rPr lang="en-US" sz="3800" b="1" dirty="0">
                <a:solidFill>
                  <a:schemeClr val="bg1"/>
                </a:solidFill>
              </a:rPr>
              <a:t>Durant Motors</a:t>
            </a:r>
          </a:p>
          <a:p>
            <a:r>
              <a:rPr lang="en-US" dirty="0">
                <a:solidFill>
                  <a:schemeClr val="bg1"/>
                </a:solidFill>
              </a:rPr>
              <a:t>This corporation was founded by a carriage maker in </a:t>
            </a:r>
            <a:r>
              <a:rPr lang="en-US" dirty="0" err="1">
                <a:solidFill>
                  <a:schemeClr val="bg1"/>
                </a:solidFill>
              </a:rPr>
              <a:t>Flint,Michigan</a:t>
            </a:r>
            <a:r>
              <a:rPr lang="en-US" dirty="0">
                <a:solidFill>
                  <a:schemeClr val="bg1"/>
                </a:solidFill>
              </a:rPr>
              <a:t>. </a:t>
            </a:r>
          </a:p>
          <a:p>
            <a:r>
              <a:rPr lang="en-US" dirty="0">
                <a:solidFill>
                  <a:schemeClr val="bg1"/>
                </a:solidFill>
              </a:rPr>
              <a:t>The company is attempting to produce a low cost car and plans to produce a car with a “self starter.” </a:t>
            </a:r>
          </a:p>
          <a:p>
            <a:r>
              <a:rPr lang="en-US" dirty="0">
                <a:solidFill>
                  <a:schemeClr val="bg1"/>
                </a:solidFill>
              </a:rPr>
              <a:t>Durant Motors presently produces the </a:t>
            </a:r>
            <a:r>
              <a:rPr lang="en-US" dirty="0" err="1">
                <a:solidFill>
                  <a:schemeClr val="bg1"/>
                </a:solidFill>
              </a:rPr>
              <a:t>Locomobile</a:t>
            </a:r>
            <a:r>
              <a:rPr lang="en-US" dirty="0">
                <a:solidFill>
                  <a:schemeClr val="bg1"/>
                </a:solidFill>
              </a:rPr>
              <a:t>, the Durant-Four and the Flint.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304800"/>
            <a:ext cx="1781175" cy="191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85339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1693</Words>
  <Application>Microsoft Office PowerPoint</Application>
  <PresentationFormat>On-screen Show (4:3)</PresentationFormat>
  <Paragraphs>307</Paragraphs>
  <Slides>37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37</vt:i4>
      </vt:variant>
    </vt:vector>
  </HeadingPairs>
  <TitlesOfParts>
    <vt:vector size="40" baseType="lpstr">
      <vt:lpstr>Arial</vt:lpstr>
      <vt:lpstr>Calibri</vt:lpstr>
      <vt:lpstr>Office Theme</vt:lpstr>
      <vt:lpstr>PowerPoint Presentation</vt:lpstr>
      <vt:lpstr>PowerPoint Presentation</vt:lpstr>
      <vt:lpstr>PowerPoint Presentation</vt:lpstr>
      <vt:lpstr>To Buy/Sell</vt:lpstr>
      <vt:lpstr>1920s Companies</vt:lpstr>
      <vt:lpstr>1920s Companies</vt:lpstr>
      <vt:lpstr>1920s Companies</vt:lpstr>
      <vt:lpstr>1920s Companies</vt:lpstr>
      <vt:lpstr>1920s Companies</vt:lpstr>
      <vt:lpstr>1920s Companies</vt:lpstr>
      <vt:lpstr>1920s Companies</vt:lpstr>
      <vt:lpstr>1920s Companies</vt:lpstr>
      <vt:lpstr>PowerPoint Presentation</vt:lpstr>
      <vt:lpstr>Stock Market Opens</vt:lpstr>
      <vt:lpstr>Stock Exchange Closes</vt:lpstr>
      <vt:lpstr>1920</vt:lpstr>
      <vt:lpstr>Stock Market Opens</vt:lpstr>
      <vt:lpstr>Stock Exchange Closes</vt:lpstr>
      <vt:lpstr>1922</vt:lpstr>
      <vt:lpstr>Special News Bulletin</vt:lpstr>
      <vt:lpstr>Special News Bulletin</vt:lpstr>
      <vt:lpstr>Stock Exchange Closes</vt:lpstr>
      <vt:lpstr>1923: Emergency Closing</vt:lpstr>
      <vt:lpstr>Stock Market Opens</vt:lpstr>
      <vt:lpstr>Stock Exchange Closes</vt:lpstr>
      <vt:lpstr>1925</vt:lpstr>
      <vt:lpstr>1927</vt:lpstr>
      <vt:lpstr>Stock Market Opens</vt:lpstr>
      <vt:lpstr>Stock Exchange Closes</vt:lpstr>
      <vt:lpstr>1928</vt:lpstr>
      <vt:lpstr>Special News Bulletin</vt:lpstr>
      <vt:lpstr>Stock Market Opens</vt:lpstr>
      <vt:lpstr>Stock Exchange Closes</vt:lpstr>
      <vt:lpstr>Special News Bulletin</vt:lpstr>
      <vt:lpstr>Special News Bulletin</vt:lpstr>
      <vt:lpstr>Black Thursday  Please total up your net worth Multiply the amount of stock you own by the stock prices and add in any cash you have on hand. </vt:lpstr>
      <vt:lpstr>Simulation is over!!!!</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dc:creator>
  <cp:lastModifiedBy>Jason Hilbert</cp:lastModifiedBy>
  <cp:revision>20</cp:revision>
  <dcterms:created xsi:type="dcterms:W3CDTF">2013-07-09T20:37:29Z</dcterms:created>
  <dcterms:modified xsi:type="dcterms:W3CDTF">2019-01-24T17:41:29Z</dcterms:modified>
</cp:coreProperties>
</file>