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62" r:id="rId3"/>
    <p:sldId id="270" r:id="rId4"/>
    <p:sldId id="277" r:id="rId5"/>
    <p:sldId id="278" r:id="rId6"/>
    <p:sldId id="271" r:id="rId7"/>
    <p:sldId id="272" r:id="rId8"/>
    <p:sldId id="273" r:id="rId9"/>
    <p:sldId id="274" r:id="rId10"/>
    <p:sldId id="257" r:id="rId11"/>
    <p:sldId id="266" r:id="rId12"/>
    <p:sldId id="267" r:id="rId13"/>
    <p:sldId id="258" r:id="rId14"/>
    <p:sldId id="263" r:id="rId15"/>
    <p:sldId id="265" r:id="rId16"/>
    <p:sldId id="268" r:id="rId17"/>
    <p:sldId id="275" r:id="rId18"/>
    <p:sldId id="279" r:id="rId19"/>
    <p:sldId id="280" r:id="rId20"/>
    <p:sldId id="269" r:id="rId21"/>
    <p:sldId id="276" r:id="rId22"/>
    <p:sldId id="26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3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19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0AE90-AB44-1340-9A09-D05664060654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C7AAF-5CD5-AF4B-B65E-9C885ECA7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1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D08463-3106-764F-8654-C915A7E92C2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A8A214-9D61-5345-9824-5718AAC3C45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07D2B3-1407-E949-9735-5DD11E26C0CF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2D8587-7DBE-854E-BA38-FD3EDB7AD6B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5BE018-9BB8-4F4B-B949-E65696FB268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CAB642-9705-4144-9A68-F0DF95A3743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DF5E95-59E2-8642-A2CF-A9D976152D4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5404687-26F0-4B45-BEF7-607492EEEF1D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843CEDC-C8C7-6C45-9CDE-3650B997B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1128"/>
            <a:ext cx="9144000" cy="958072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South America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614" y="1219200"/>
            <a:ext cx="2215576" cy="1078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90" y="1219200"/>
            <a:ext cx="6040173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7345362" cy="1339850"/>
          </a:xfrm>
        </p:spPr>
        <p:txBody>
          <a:bodyPr/>
          <a:lstStyle/>
          <a:p>
            <a:r>
              <a:rPr lang="en-US" dirty="0"/>
              <a:t>History and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7" y="1584008"/>
            <a:ext cx="3595000" cy="50181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Spanish &amp; Portuguese first to colonize S.A.</a:t>
            </a:r>
          </a:p>
          <a:p>
            <a:r>
              <a:rPr lang="en-US" dirty="0"/>
              <a:t>By mid-1800s, most countries had achieved their independence from Europe</a:t>
            </a:r>
          </a:p>
          <a:p>
            <a:r>
              <a:rPr lang="en-US" dirty="0"/>
              <a:t>Divided into 12 sovereign nations (govern themselves independently), plus overseas administration of French Guiana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627" y="933530"/>
            <a:ext cx="5334373" cy="5873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 noChangeArrowheads="1"/>
          </p:cNvPicPr>
          <p:nvPr/>
        </p:nvPicPr>
        <p:blipFill>
          <a:blip r:embed="rId2">
            <a:alphaModFix amt="98000"/>
          </a:blip>
          <a:srcRect t="2200" r="3300" b="7001"/>
          <a:stretch>
            <a:fillRect/>
          </a:stretch>
        </p:blipFill>
        <p:spPr bwMode="auto">
          <a:xfrm>
            <a:off x="0" y="17889"/>
            <a:ext cx="9144000" cy="69111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FF00"/>
                </a:solidFill>
              </a:rPr>
              <a:t>Incan Civilization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24" y="1860403"/>
            <a:ext cx="8012737" cy="4205118"/>
          </a:xfrm>
        </p:spPr>
        <p:txBody>
          <a:bodyPr>
            <a:noAutofit/>
          </a:bodyPr>
          <a:lstStyle/>
          <a:p>
            <a:pPr>
              <a:buClr>
                <a:srgbClr val="FF00FF"/>
              </a:buClr>
            </a:pPr>
            <a:r>
              <a:rPr lang="en-US" sz="3400" dirty="0">
                <a:solidFill>
                  <a:srgbClr val="FFFF00"/>
                </a:solidFill>
              </a:rPr>
              <a:t>One of the oldest in S.A.</a:t>
            </a:r>
          </a:p>
          <a:p>
            <a:pPr>
              <a:buClr>
                <a:srgbClr val="FF00FF"/>
              </a:buClr>
            </a:pPr>
            <a:r>
              <a:rPr lang="en-US" sz="3400" dirty="0">
                <a:solidFill>
                  <a:srgbClr val="FFFF00"/>
                </a:solidFill>
              </a:rPr>
              <a:t>Capital of Cusco is in the Andes</a:t>
            </a:r>
          </a:p>
          <a:p>
            <a:pPr>
              <a:buClr>
                <a:srgbClr val="FF00FF"/>
              </a:buClr>
            </a:pPr>
            <a:r>
              <a:rPr lang="en-US" sz="3400" dirty="0">
                <a:solidFill>
                  <a:srgbClr val="FFFF00"/>
                </a:solidFill>
              </a:rPr>
              <a:t>known for distinct &amp; developed culture</a:t>
            </a:r>
          </a:p>
          <a:p>
            <a:pPr>
              <a:buClr>
                <a:srgbClr val="FF00FF"/>
              </a:buClr>
            </a:pPr>
            <a:r>
              <a:rPr lang="en-US" sz="3400" dirty="0">
                <a:solidFill>
                  <a:srgbClr val="FFFF00"/>
                </a:solidFill>
              </a:rPr>
              <a:t>Conquered by Spanish invaders, led by Francisco Pizarro in 1533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997" y="593824"/>
            <a:ext cx="2437805" cy="323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5904" y="476622"/>
            <a:ext cx="2437805" cy="323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388" y="476622"/>
            <a:ext cx="2437805" cy="323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0293" name="Rectangle 5"/>
          <p:cNvSpPr>
            <a:spLocks/>
          </p:cNvSpPr>
          <p:nvPr/>
        </p:nvSpPr>
        <p:spPr bwMode="auto">
          <a:xfrm>
            <a:off x="3500438" y="3801956"/>
            <a:ext cx="256058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latin typeface="Chalkboard" pitchFamily="1" charset="0"/>
                <a:ea typeface="Chalkboard" pitchFamily="1" charset="0"/>
                <a:cs typeface="Chalkboard" pitchFamily="1" charset="0"/>
              </a:rPr>
              <a:t>Inca—Peru, Bolivia, and Ecuador (12</a:t>
            </a:r>
            <a:r>
              <a:rPr lang="en-US" sz="1700" baseline="30000" dirty="0">
                <a:latin typeface="Chalkboard" pitchFamily="1" charset="0"/>
                <a:ea typeface="Chalkboard" pitchFamily="1" charset="0"/>
                <a:cs typeface="Chalkboard" pitchFamily="1" charset="0"/>
              </a:rPr>
              <a:t>th</a:t>
            </a:r>
            <a:r>
              <a:rPr lang="en-US" sz="1700" dirty="0">
                <a:latin typeface="Chalkboard" pitchFamily="1" charset="0"/>
                <a:ea typeface="Chalkboard" pitchFamily="1" charset="0"/>
                <a:cs typeface="Chalkboard" pitchFamily="1" charset="0"/>
              </a:rPr>
              <a:t> Century)</a:t>
            </a:r>
          </a:p>
        </p:txBody>
      </p:sp>
      <p:sp>
        <p:nvSpPr>
          <p:cNvPr id="140294" name="Rectangle 6"/>
          <p:cNvSpPr>
            <a:spLocks/>
          </p:cNvSpPr>
          <p:nvPr/>
        </p:nvSpPr>
        <p:spPr bwMode="auto">
          <a:xfrm>
            <a:off x="6822281" y="3694800"/>
            <a:ext cx="14990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latin typeface="Chalkboard" pitchFamily="1" charset="0"/>
                <a:ea typeface="Chalkboard" pitchFamily="1" charset="0"/>
                <a:cs typeface="Chalkboard" pitchFamily="1" charset="0"/>
              </a:rPr>
              <a:t>Aztec—Mexico (12</a:t>
            </a:r>
            <a:r>
              <a:rPr lang="en-US" sz="1700" baseline="30000" dirty="0">
                <a:latin typeface="Chalkboard" pitchFamily="1" charset="0"/>
                <a:ea typeface="Chalkboard" pitchFamily="1" charset="0"/>
                <a:cs typeface="Chalkboard" pitchFamily="1" charset="0"/>
              </a:rPr>
              <a:t>th</a:t>
            </a:r>
            <a:r>
              <a:rPr lang="en-US" sz="1700" dirty="0">
                <a:latin typeface="Chalkboard" pitchFamily="1" charset="0"/>
                <a:ea typeface="Chalkboard" pitchFamily="1" charset="0"/>
                <a:cs typeface="Chalkboard" pitchFamily="1" charset="0"/>
              </a:rPr>
              <a:t> Century)</a:t>
            </a:r>
          </a:p>
        </p:txBody>
      </p:sp>
      <p:sp>
        <p:nvSpPr>
          <p:cNvPr id="140295" name="Rectangle 7"/>
          <p:cNvSpPr>
            <a:spLocks/>
          </p:cNvSpPr>
          <p:nvPr/>
        </p:nvSpPr>
        <p:spPr bwMode="auto">
          <a:xfrm>
            <a:off x="821531" y="3696891"/>
            <a:ext cx="2345160" cy="1039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latin typeface="Chalkboard" pitchFamily="1" charset="0"/>
                <a:ea typeface="Chalkboard" pitchFamily="1" charset="0"/>
                <a:cs typeface="Chalkboard" pitchFamily="1" charset="0"/>
              </a:rPr>
              <a:t>Maya—Mexico, Belize, Guatemala, El Salvador, Honduras (2500 BCE -1500 CE)</a:t>
            </a:r>
          </a:p>
        </p:txBody>
      </p:sp>
      <p:sp>
        <p:nvSpPr>
          <p:cNvPr id="140296" name="Rectangle 8"/>
          <p:cNvSpPr>
            <a:spLocks/>
          </p:cNvSpPr>
          <p:nvPr/>
        </p:nvSpPr>
        <p:spPr bwMode="auto">
          <a:xfrm>
            <a:off x="2311673" y="5209729"/>
            <a:ext cx="43731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b="1" i="1" dirty="0">
                <a:latin typeface="Chalkboard" pitchFamily="1" charset="0"/>
                <a:sym typeface="Chalkboard" pitchFamily="1" charset="0"/>
              </a:rPr>
              <a:t>The Three Native Civilizations </a:t>
            </a:r>
          </a:p>
          <a:p>
            <a:r>
              <a:rPr lang="en-US" sz="2500" b="1" i="1" dirty="0">
                <a:latin typeface="Chalkboard" pitchFamily="1" charset="0"/>
                <a:sym typeface="Chalkboard" pitchFamily="1" charset="0"/>
              </a:rPr>
              <a:t>found in South America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1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Culture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25" y="1584008"/>
            <a:ext cx="8173707" cy="4481513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800" dirty="0">
                <a:solidFill>
                  <a:srgbClr val="FFFF00"/>
                </a:solidFill>
              </a:rPr>
              <a:t>Influenced by the arts, traditions,&amp;  beliefs of indigenous peoples, Europeans, &amp; Africans</a:t>
            </a:r>
          </a:p>
          <a:p>
            <a:pPr>
              <a:buClrTx/>
            </a:pPr>
            <a:r>
              <a:rPr lang="en-US" sz="2800" dirty="0">
                <a:solidFill>
                  <a:srgbClr val="FFFF00"/>
                </a:solidFill>
              </a:rPr>
              <a:t>Religion—mainly Catholic</a:t>
            </a:r>
          </a:p>
          <a:p>
            <a:pPr>
              <a:buClrTx/>
            </a:pPr>
            <a:r>
              <a:rPr lang="en-US" sz="2800" dirty="0">
                <a:solidFill>
                  <a:srgbClr val="FFFF00"/>
                </a:solidFill>
              </a:rPr>
              <a:t>Language—Spanish, Portuguese (Brazil), Dutch, French</a:t>
            </a:r>
          </a:p>
          <a:p>
            <a:pPr>
              <a:buClrTx/>
            </a:pPr>
            <a:r>
              <a:rPr lang="en-US" sz="2800" dirty="0">
                <a:solidFill>
                  <a:srgbClr val="FFFF00"/>
                </a:solidFill>
              </a:rPr>
              <a:t>Leisure—soccer (</a:t>
            </a:r>
            <a:r>
              <a:rPr lang="en-US" sz="2800" dirty="0" err="1">
                <a:solidFill>
                  <a:srgbClr val="FFFF00"/>
                </a:solidFill>
              </a:rPr>
              <a:t>futbol</a:t>
            </a:r>
            <a:r>
              <a:rPr lang="en-US" sz="2800" dirty="0">
                <a:solidFill>
                  <a:srgbClr val="FFFF00"/>
                </a:solidFill>
              </a:rPr>
              <a:t>) is a major sport</a:t>
            </a:r>
          </a:p>
          <a:p>
            <a:pPr>
              <a:buClrTx/>
            </a:pPr>
            <a:r>
              <a:rPr lang="en-US" sz="2800" dirty="0">
                <a:solidFill>
                  <a:srgbClr val="FFFF00"/>
                </a:solidFill>
              </a:rPr>
              <a:t>Population—mostly located around the coast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4158"/>
            <a:ext cx="218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Christ the Redeemer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180" y="0"/>
            <a:ext cx="69699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-16763"/>
            <a:ext cx="7345362" cy="1339850"/>
          </a:xfrm>
        </p:spPr>
        <p:txBody>
          <a:bodyPr/>
          <a:lstStyle/>
          <a:p>
            <a:r>
              <a:rPr lang="en-US" u="sng" dirty="0"/>
              <a:t>Columbian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7804"/>
            <a:ext cx="9143999" cy="89969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200" dirty="0"/>
              <a:t>Exchange of animals, plants, culture, human populations, disease, &amp; ideas between the Old World (Europe) and New World (Americas)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87503"/>
            <a:ext cx="9144000" cy="467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93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FF00"/>
                </a:solidFill>
              </a:rPr>
              <a:t>Amazon Rainforest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</a:rPr>
              <a:t>Largest rainforest in the world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</a:rPr>
              <a:t>10 percent of the world’s known species 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</a:rPr>
              <a:t>Deforestation &amp; drought are major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cache5.art.com/p/LRG/21/2143/ZRQED00Z/pete-oxford-ocelot-felis-leopardus-pardalis-amazon-rainforest-ecuad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12584" cy="347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k53.pbase.com/g5/38/699338/2/67308110.3ztNbY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0"/>
            <a:ext cx="3200400" cy="427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791200" y="304800"/>
            <a:ext cx="3124200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Another lowland area in Latin America is the Amazon Basin.</a:t>
            </a:r>
          </a:p>
        </p:txBody>
      </p:sp>
      <p:pic>
        <p:nvPicPr>
          <p:cNvPr id="17413" name="Picture 2" descr="http://boto.ocean.washington.edu/gifs/sa_basi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143000"/>
            <a:ext cx="32004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www.virginmedia.com/images/amazon431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270841"/>
            <a:ext cx="3716351" cy="258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about-peru-history.com/image-files/amazon_rainforest_peru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934213"/>
            <a:ext cx="2612584" cy="392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5486400" y="5791200"/>
            <a:ext cx="36576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The Amazon Basin is the worlds largest rain forest occupying 40% of South America.</a:t>
            </a:r>
          </a:p>
          <a:p>
            <a:endParaRPr lang="en-US" dirty="0"/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7226300" y="1043186"/>
            <a:ext cx="16891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u="sng" dirty="0"/>
              <a:t>LOWLANDS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3" name="Picture 7" descr="ddbac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21" y="2486500"/>
            <a:ext cx="6266979" cy="413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2581" name="Picture 5" descr="frenchguiana041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-1" y="0"/>
            <a:ext cx="5923943" cy="388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381000" y="212725"/>
            <a:ext cx="8382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Deforestation in the Amazon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0" y="15081"/>
            <a:ext cx="4267200" cy="42703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" charset="0"/>
              </a:rPr>
              <a:t>Original Forest Cover</a:t>
            </a:r>
          </a:p>
        </p:txBody>
      </p:sp>
      <p:pic>
        <p:nvPicPr>
          <p:cNvPr id="158726" name="Picture 6" descr="Original forest ext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42118"/>
            <a:ext cx="5245779" cy="2072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-1" y="4227850"/>
            <a:ext cx="3988484" cy="42703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" charset="0"/>
              </a:rPr>
              <a:t>Future Forest Cover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572000" y="2087563"/>
            <a:ext cx="4267200" cy="42703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" charset="0"/>
              </a:rPr>
              <a:t>Current Forest Cover</a:t>
            </a:r>
          </a:p>
        </p:txBody>
      </p:sp>
      <p:pic>
        <p:nvPicPr>
          <p:cNvPr id="158730" name="Picture 10" descr="Current forest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514598"/>
            <a:ext cx="4876800" cy="1926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8732" name="Picture 12" descr="Remaining frontier for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654886"/>
            <a:ext cx="5575879" cy="220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158727" grpId="0" animBg="1"/>
      <p:bldP spid="1587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alphaModFix amt="51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Facts &amp;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largest continent in size</a:t>
            </a: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largest in population</a:t>
            </a:r>
          </a:p>
          <a:p>
            <a:r>
              <a:rPr lang="en-US" b="1" dirty="0">
                <a:solidFill>
                  <a:schemeClr val="tx1"/>
                </a:solidFill>
              </a:rPr>
              <a:t>Estuary—</a:t>
            </a:r>
            <a:r>
              <a:rPr lang="en-US" dirty="0">
                <a:solidFill>
                  <a:schemeClr val="tx1"/>
                </a:solidFill>
              </a:rPr>
              <a:t>broad river mouth where a river valley meets the sea</a:t>
            </a:r>
          </a:p>
          <a:p>
            <a:r>
              <a:rPr lang="en-US" b="1" dirty="0">
                <a:solidFill>
                  <a:schemeClr val="tx1"/>
                </a:solidFill>
              </a:rPr>
              <a:t>Piedmont—</a:t>
            </a:r>
            <a:r>
              <a:rPr lang="en-US" dirty="0">
                <a:solidFill>
                  <a:schemeClr val="tx1"/>
                </a:solidFill>
              </a:rPr>
              <a:t>foothills region</a:t>
            </a:r>
          </a:p>
          <a:p>
            <a:r>
              <a:rPr lang="en-US" b="1" dirty="0">
                <a:solidFill>
                  <a:schemeClr val="tx1"/>
                </a:solidFill>
              </a:rPr>
              <a:t>Pampas—</a:t>
            </a:r>
            <a:r>
              <a:rPr lang="en-US" dirty="0">
                <a:solidFill>
                  <a:schemeClr val="tx1"/>
                </a:solidFill>
              </a:rPr>
              <a:t>temperate grasslands where grains grow</a:t>
            </a:r>
          </a:p>
          <a:p>
            <a:r>
              <a:rPr lang="en-US" b="1" dirty="0">
                <a:solidFill>
                  <a:schemeClr val="tx1"/>
                </a:solidFill>
              </a:rPr>
              <a:t>Gauchos—</a:t>
            </a:r>
            <a:r>
              <a:rPr lang="en-US" dirty="0">
                <a:solidFill>
                  <a:schemeClr val="tx1"/>
                </a:solidFill>
              </a:rPr>
              <a:t>cowboys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FF00"/>
                </a:solidFill>
              </a:rPr>
              <a:t>Amazon River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3000" dirty="0">
                <a:solidFill>
                  <a:srgbClr val="FFFF00"/>
                </a:solidFill>
              </a:rPr>
              <a:t>2</a:t>
            </a:r>
            <a:r>
              <a:rPr lang="en-US" sz="3000" baseline="30000" dirty="0">
                <a:solidFill>
                  <a:srgbClr val="FFFF00"/>
                </a:solidFill>
              </a:rPr>
              <a:t>nd</a:t>
            </a:r>
            <a:r>
              <a:rPr lang="en-US" sz="3000" dirty="0">
                <a:solidFill>
                  <a:srgbClr val="FFFF00"/>
                </a:solidFill>
              </a:rPr>
              <a:t> largest river in the world</a:t>
            </a:r>
          </a:p>
          <a:p>
            <a:pPr>
              <a:buClrTx/>
            </a:pPr>
            <a:r>
              <a:rPr lang="en-US" sz="3000" dirty="0">
                <a:solidFill>
                  <a:srgbClr val="FFFF00"/>
                </a:solidFill>
              </a:rPr>
              <a:t>Water comes from the Andes Mountains</a:t>
            </a:r>
          </a:p>
          <a:p>
            <a:pPr>
              <a:buClrTx/>
            </a:pPr>
            <a:r>
              <a:rPr lang="en-US" sz="3000" dirty="0">
                <a:solidFill>
                  <a:srgbClr val="FFFF00"/>
                </a:solidFill>
              </a:rPr>
              <a:t>20 percent of water that pours out of the planet’s rivers into the oceans comes from the Amazon</a:t>
            </a:r>
          </a:p>
          <a:p>
            <a:pPr>
              <a:buClrTx/>
            </a:pPr>
            <a:r>
              <a:rPr lang="en-US" sz="3000" dirty="0">
                <a:solidFill>
                  <a:srgbClr val="FFFF00"/>
                </a:solidFill>
              </a:rPr>
              <a:t>Used for agriculture &amp;transportation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209800" y="3048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		</a:t>
            </a:r>
            <a:r>
              <a:rPr lang="en-US" sz="2000" b="1"/>
              <a:t>AMAZON RIVER</a:t>
            </a:r>
          </a:p>
        </p:txBody>
      </p:sp>
      <p:pic>
        <p:nvPicPr>
          <p:cNvPr id="19459" name="Picture 6" descr="http://static.howstuffworks.com/gif/willow/the-amazon-river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200400" cy="379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www.worldholidays.net/images/photographs/amazon-rainforest/amaz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5968" y="1674201"/>
            <a:ext cx="3284538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www.manaus.info/picture_library/manaus-brazil-amazon-riv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7483" y="1752600"/>
            <a:ext cx="3304117" cy="247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://www.latintrails.com/uploads/6b/b8/6bb8556d2b58c2ae010cf2fab6f6b27e/amazon_riv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98276"/>
            <a:ext cx="4082098" cy="305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4" descr="http://www.ultimatejourney.com/BR.Amazon.Cano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7940" y="4230689"/>
            <a:ext cx="3970160" cy="262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3200400" y="685800"/>
            <a:ext cx="50292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The Amazon is the largest river in the world.  It begins in the Andes Mountains in Peru and flows east across Brazil.   It is 4,000 miles long.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9550"/>
            <a:ext cx="9144001" cy="693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7345362" cy="1339850"/>
          </a:xfrm>
        </p:spPr>
        <p:txBody>
          <a:bodyPr/>
          <a:lstStyle/>
          <a:p>
            <a:r>
              <a:rPr lang="en-US" b="1" u="sng" dirty="0">
                <a:solidFill>
                  <a:srgbClr val="FFFF00"/>
                </a:solidFill>
              </a:rPr>
              <a:t>Economy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11" y="1339850"/>
            <a:ext cx="8352563" cy="4725671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800" b="1" dirty="0">
                <a:solidFill>
                  <a:srgbClr val="FFFF00"/>
                </a:solidFill>
              </a:rPr>
              <a:t>Industry:</a:t>
            </a:r>
          </a:p>
          <a:p>
            <a:pPr lvl="1">
              <a:buClrTx/>
            </a:pPr>
            <a:r>
              <a:rPr lang="en-US" sz="2800" dirty="0">
                <a:solidFill>
                  <a:srgbClr val="FFFF00"/>
                </a:solidFill>
              </a:rPr>
              <a:t>Mining—Bauxite (mineral for making aluminum; from Guyana &amp; Suriname)</a:t>
            </a:r>
          </a:p>
          <a:p>
            <a:pPr lvl="1">
              <a:buClrTx/>
            </a:pPr>
            <a:r>
              <a:rPr lang="en-US" sz="2800" dirty="0">
                <a:solidFill>
                  <a:srgbClr val="FFFF00"/>
                </a:solidFill>
              </a:rPr>
              <a:t>Fishing</a:t>
            </a:r>
          </a:p>
          <a:p>
            <a:pPr lvl="1">
              <a:buClrTx/>
            </a:pPr>
            <a:r>
              <a:rPr lang="en-US" sz="2800" dirty="0">
                <a:solidFill>
                  <a:srgbClr val="FFFF00"/>
                </a:solidFill>
              </a:rPr>
              <a:t>Oil</a:t>
            </a:r>
          </a:p>
          <a:p>
            <a:pPr lvl="1">
              <a:buClrTx/>
            </a:pPr>
            <a:r>
              <a:rPr lang="en-US" sz="2800" dirty="0">
                <a:solidFill>
                  <a:srgbClr val="FFFF00"/>
                </a:solidFill>
              </a:rPr>
              <a:t>Subsistence farming</a:t>
            </a:r>
          </a:p>
          <a:p>
            <a:pPr>
              <a:buClrTx/>
            </a:pPr>
            <a:r>
              <a:rPr lang="en-US" sz="2800" b="1" dirty="0">
                <a:solidFill>
                  <a:srgbClr val="FFFF00"/>
                </a:solidFill>
              </a:rPr>
              <a:t>Exporters of:</a:t>
            </a:r>
          </a:p>
          <a:p>
            <a:pPr lvl="1">
              <a:buClrTx/>
            </a:pPr>
            <a:r>
              <a:rPr lang="en-US" sz="2800" dirty="0">
                <a:solidFill>
                  <a:srgbClr val="FFFF00"/>
                </a:solidFill>
              </a:rPr>
              <a:t>Coffee, soybeans, wheat, corn, sugarcane, rice, etc.</a:t>
            </a:r>
          </a:p>
          <a:p>
            <a:pPr lvl="1">
              <a:buClrTx/>
            </a:pPr>
            <a:r>
              <a:rPr lang="en-US" sz="2800" dirty="0">
                <a:solidFill>
                  <a:srgbClr val="FFFF00"/>
                </a:solidFill>
              </a:rPr>
              <a:t>Wool and leather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234145" y="0"/>
            <a:ext cx="8382000" cy="67151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1" charset="0"/>
              </a:rPr>
              <a:t>Oil Drilling in the Gulf of Mexico</a:t>
            </a:r>
          </a:p>
        </p:txBody>
      </p:sp>
      <p:pic>
        <p:nvPicPr>
          <p:cNvPr id="153607" name="Picture 7" descr="oilrig2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0" y="708396"/>
            <a:ext cx="4149453" cy="614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05" name="Picture 5" descr="oilrig3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4425145" y="628806"/>
            <a:ext cx="4718855" cy="318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09" name="Picture 9" descr="pemex3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4425145" y="3716111"/>
            <a:ext cx="4718855" cy="314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5715000" y="2209800"/>
            <a:ext cx="30480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1" charset="0"/>
              </a:rPr>
              <a:t>Drug Trafficking 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1" charset="0"/>
              </a:rPr>
              <a:t>Routes</a:t>
            </a:r>
          </a:p>
        </p:txBody>
      </p:sp>
      <p:pic>
        <p:nvPicPr>
          <p:cNvPr id="144389" name="Picture 5" descr="arton2024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b="10991"/>
          <a:stretch>
            <a:fillRect/>
          </a:stretch>
        </p:blipFill>
        <p:spPr bwMode="auto">
          <a:xfrm>
            <a:off x="614363" y="152400"/>
            <a:ext cx="4795837" cy="66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1" charset="0"/>
              </a:rPr>
              <a:t>Eco-Tourism</a:t>
            </a:r>
          </a:p>
        </p:txBody>
      </p:sp>
      <p:pic>
        <p:nvPicPr>
          <p:cNvPr id="88068" name="Picture 4" descr="costa rica natl park map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0" y="1128713"/>
            <a:ext cx="4495800" cy="428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070" name="Picture 6" descr="161_34"/>
          <p:cNvPicPr>
            <a:picLocks noChangeAspect="1" noChangeArrowheads="1"/>
          </p:cNvPicPr>
          <p:nvPr/>
        </p:nvPicPr>
        <p:blipFill>
          <a:blip r:embed="rId3"/>
          <a:srcRect b="5646"/>
          <a:stretch>
            <a:fillRect/>
          </a:stretch>
        </p:blipFill>
        <p:spPr bwMode="auto">
          <a:xfrm>
            <a:off x="4419600" y="3886200"/>
            <a:ext cx="4724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orldatlas.com/webimage/countrys/sanewl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44005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http://geology.com/press-release/age-of-the-andes-mountains/andes-mountains-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81000"/>
            <a:ext cx="3619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 rot="4318307">
            <a:off x="4046538" y="3279775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ANDES MOUNTAINS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52400" y="609600"/>
            <a:ext cx="4876800" cy="92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The Andes are the longest mountain range in the world and, the 2</a:t>
            </a:r>
            <a:r>
              <a:rPr lang="en-US" baseline="30000" dirty="0"/>
              <a:t>nd</a:t>
            </a:r>
            <a:r>
              <a:rPr lang="en-US" dirty="0"/>
              <a:t> highest mountains in the world.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nchantedlearning.com/geography/samer/riveroutlinemaplabeled/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304799"/>
            <a:ext cx="4298323" cy="608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950662" y="152400"/>
            <a:ext cx="35579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500" u="sng" dirty="0"/>
              <a:t>Rio de la Plata</a:t>
            </a:r>
          </a:p>
        </p:txBody>
      </p:sp>
      <p:pic>
        <p:nvPicPr>
          <p:cNvPr id="39940" name="Picture 4" descr="http://static1.buenosairesherald.com/media/news/images/destacada/1717_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4143375"/>
            <a:ext cx="36195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://farm3.static.flickr.com/2164/1904831999_a601d260c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54563"/>
            <a:ext cx="27686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 rot="10493679">
            <a:off x="2991613" y="4353948"/>
            <a:ext cx="850900" cy="163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8" name="Picture 2" descr="http://pantanaltours.com/brazil/pacote_images/ParaguayRiverCruise_foto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6922" y="2040397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3048000" y="762000"/>
            <a:ext cx="5791200" cy="1477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The Rio de la Plata (River of Silver) is actually made up of the Paraguay, Uruguay and Parana rivers.  It is the widest river in the world It serves as a major shipping route.  Buenos Aires, Argentina is the world’s second busiest port.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632989" y="228600"/>
            <a:ext cx="2460485" cy="5386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900" b="1" u="sng" dirty="0"/>
              <a:t>Dry Climate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906928"/>
            <a:ext cx="4650169" cy="5816977"/>
            <a:chOff x="0" y="907077"/>
            <a:chExt cx="4649852" cy="5816977"/>
          </a:xfrm>
        </p:grpSpPr>
        <p:sp>
          <p:nvSpPr>
            <p:cNvPr id="22539" name="TextBox 4"/>
            <p:cNvSpPr txBox="1">
              <a:spLocks noChangeArrowheads="1"/>
            </p:cNvSpPr>
            <p:nvPr/>
          </p:nvSpPr>
          <p:spPr bwMode="auto">
            <a:xfrm>
              <a:off x="110390" y="907077"/>
              <a:ext cx="42672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Patagonian Plateau, Argentina and Chile</a:t>
              </a:r>
            </a:p>
          </p:txBody>
        </p:sp>
        <p:pic>
          <p:nvPicPr>
            <p:cNvPr id="22540" name="Picture 10" descr="http://www2.brevard.edu/reynoljh/patagonia/drumlin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76409"/>
              <a:ext cx="3645325" cy="32706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541" name="Picture 12" descr="http://www.patagoniaadventures.com/images/Trekking_the_Patagonia_Plateau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5767" y="4037290"/>
              <a:ext cx="4034085" cy="26867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650169" y="228749"/>
            <a:ext cx="5193314" cy="6629251"/>
            <a:chOff x="5169886" y="228600"/>
            <a:chExt cx="5193314" cy="662858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5169886" y="228600"/>
              <a:ext cx="5193314" cy="5151401"/>
              <a:chOff x="5169886" y="228600"/>
              <a:chExt cx="5193314" cy="5151401"/>
            </a:xfrm>
          </p:grpSpPr>
          <p:sp>
            <p:nvSpPr>
              <p:cNvPr id="22536" name="TextBox 1"/>
              <p:cNvSpPr txBox="1">
                <a:spLocks noChangeArrowheads="1"/>
              </p:cNvSpPr>
              <p:nvPr/>
            </p:nvSpPr>
            <p:spPr bwMode="auto">
              <a:xfrm>
                <a:off x="6019800" y="228600"/>
                <a:ext cx="434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Atacama Desert, Chile</a:t>
                </a:r>
              </a:p>
            </p:txBody>
          </p:sp>
          <p:pic>
            <p:nvPicPr>
              <p:cNvPr id="22537" name="Picture 6" descr="http://www.destination360.com/south-america/chile/images/s/atacama-desert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69886" y="597932"/>
                <a:ext cx="3226009" cy="25808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2538" name="Picture 8" descr="http://www.alovelyworld.com/webchili/gimage/chl017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654316" y="2841893"/>
                <a:ext cx="3901053" cy="25381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22535" name="TextBox 15"/>
            <p:cNvSpPr txBox="1">
              <a:spLocks noChangeArrowheads="1"/>
            </p:cNvSpPr>
            <p:nvPr/>
          </p:nvSpPr>
          <p:spPr bwMode="auto">
            <a:xfrm>
              <a:off x="6278769" y="5380002"/>
              <a:ext cx="2863452" cy="14771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The Atacama  is one of the driest places on Earth.  In some parts no rain has fallen for 400 years. 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ummitpost.org/images/medium/181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64080" cy="327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imagecache2.allposters.com/images/SSPOD/SuperStock_220-52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709" y="3224853"/>
            <a:ext cx="4844196" cy="363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33400" y="0"/>
            <a:ext cx="430903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GUIANA HIGHLANDS</a:t>
            </a:r>
          </a:p>
        </p:txBody>
      </p:sp>
      <p:pic>
        <p:nvPicPr>
          <p:cNvPr id="13316" name="Picture 2" descr="http://www.worldatlas.com/webimage/countrys/sanewln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4612" y="523220"/>
            <a:ext cx="3863975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wn Arrow 3"/>
          <p:cNvSpPr/>
          <p:nvPr/>
        </p:nvSpPr>
        <p:spPr>
          <a:xfrm>
            <a:off x="7086600" y="0"/>
            <a:ext cx="228600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4" name="Picture 4" descr="http://kr.img.image.yahoo.com/ygi/gallery/img/bd/80/460c820c258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38639"/>
            <a:ext cx="2971800" cy="381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www.realitywalker.com/wp-content/images/landsca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5206" y="0"/>
            <a:ext cx="5278794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www.worldatlas.com/webimage/countrys/sanewln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689"/>
            <a:ext cx="4267200" cy="424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267200" y="-33010"/>
            <a:ext cx="48768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BRAZILIAN HIGHLANDS</a:t>
            </a:r>
          </a:p>
        </p:txBody>
      </p:sp>
      <p:sp>
        <p:nvSpPr>
          <p:cNvPr id="4" name="Down Arrow 3"/>
          <p:cNvSpPr/>
          <p:nvPr/>
        </p:nvSpPr>
        <p:spPr>
          <a:xfrm rot="5400000">
            <a:off x="3657600" y="1760973"/>
            <a:ext cx="152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78" name="Picture 2" descr="http://www.sd281.k12.id.us/mcdonald/staff/Carhart/_overlay/Karl%27s%20Website/images/Brazilian_Highla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3811" y="3304290"/>
            <a:ext cx="3280190" cy="355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static.flickr.com/1073/1452893275_6a1689e65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809" y="3304290"/>
            <a:ext cx="5319002" cy="355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505962" y="683418"/>
            <a:ext cx="2274263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VOLCANOES</a:t>
            </a:r>
          </a:p>
        </p:txBody>
      </p:sp>
      <p:pic>
        <p:nvPicPr>
          <p:cNvPr id="15363" name="Picture 2" descr="Map of Volcanoes of México and Central Am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416702"/>
            <a:ext cx="4933542" cy="3441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Map of Volcanoes of South Ame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471" y="1675567"/>
            <a:ext cx="4203529" cy="5182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2" descr="http://www.worldatlas.com/webimage/countrys/namerica/camerica/aaposter/elsalvadortwo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48657" cy="3296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8001000" y="3156744"/>
            <a:ext cx="1143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PAMPAS</a:t>
            </a:r>
          </a:p>
        </p:txBody>
      </p:sp>
      <p:pic>
        <p:nvPicPr>
          <p:cNvPr id="48130" name="Picture 2" descr="http://media-2.web.britannica.com/eb-media/30/119330-004-5C783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5200" cy="236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4" name="Picture 6" descr="http://farm1.static.flickr.com/221/501326645_3b8abf614b.jpg?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9100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8" descr="http://www.blueplanetbiomes.org/images/pampas_location_map.gif"/>
          <p:cNvPicPr>
            <a:picLocks noChangeAspect="1" noChangeArrowheads="1"/>
          </p:cNvPicPr>
          <p:nvPr/>
        </p:nvPicPr>
        <p:blipFill>
          <a:blip r:embed="rId5"/>
          <a:srcRect t="47060" r="58127"/>
          <a:stretch>
            <a:fillRect/>
          </a:stretch>
        </p:blipFill>
        <p:spPr bwMode="auto">
          <a:xfrm>
            <a:off x="4045939" y="247650"/>
            <a:ext cx="5098061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2" descr="http://cache.virtualtourist.com/3201709-horses_on_the_Pampas_in_Sta_Suzanna-Los_Cardales.jpg"/>
          <p:cNvPicPr>
            <a:picLocks noChangeAspect="1" noChangeArrowheads="1"/>
          </p:cNvPicPr>
          <p:nvPr/>
        </p:nvPicPr>
        <p:blipFill>
          <a:blip r:embed="rId6"/>
          <a:srcRect t="43810"/>
          <a:stretch>
            <a:fillRect/>
          </a:stretch>
        </p:blipFill>
        <p:spPr bwMode="auto">
          <a:xfrm>
            <a:off x="0" y="1759278"/>
            <a:ext cx="6403036" cy="269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3810000" y="4800600"/>
            <a:ext cx="5029200" cy="1477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One kind of lowland area in Latin America are pampas.  The pampas are grassy plains that stretch from Argentina into Uruguay.  The pampas are a </a:t>
            </a:r>
          </a:p>
          <a:p>
            <a:r>
              <a:rPr lang="en-US" dirty="0"/>
              <a:t>productive farming region.</a:t>
            </a:r>
          </a:p>
          <a:p>
            <a:endParaRPr lang="en-US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505199" y="228600"/>
            <a:ext cx="239704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u="sng" dirty="0"/>
              <a:t>LOWLANDS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643</TotalTime>
  <Words>579</Words>
  <Application>Microsoft Office PowerPoint</Application>
  <PresentationFormat>On-screen Show (4:3)</PresentationFormat>
  <Paragraphs>83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Brush Script MT</vt:lpstr>
      <vt:lpstr>Calibri</vt:lpstr>
      <vt:lpstr>Calisto MT</vt:lpstr>
      <vt:lpstr>Chalkboard</vt:lpstr>
      <vt:lpstr>Comic Sans MS</vt:lpstr>
      <vt:lpstr>Capital</vt:lpstr>
      <vt:lpstr>South America</vt:lpstr>
      <vt:lpstr>Facts &amp;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and Government</vt:lpstr>
      <vt:lpstr>Incan Civilization</vt:lpstr>
      <vt:lpstr>PowerPoint Presentation</vt:lpstr>
      <vt:lpstr>Culture </vt:lpstr>
      <vt:lpstr>PowerPoint Presentation</vt:lpstr>
      <vt:lpstr>Columbian Exchange</vt:lpstr>
      <vt:lpstr>Amazon Rainforest</vt:lpstr>
      <vt:lpstr>PowerPoint Presentation</vt:lpstr>
      <vt:lpstr>PowerPoint Presentation</vt:lpstr>
      <vt:lpstr>PowerPoint Presentation</vt:lpstr>
      <vt:lpstr>Amazon River </vt:lpstr>
      <vt:lpstr>PowerPoint Presentation</vt:lpstr>
      <vt:lpstr>Economy </vt:lpstr>
      <vt:lpstr>PowerPoint Presentation</vt:lpstr>
      <vt:lpstr>PowerPoint Presentation</vt:lpstr>
      <vt:lpstr>PowerPoint Presentation</vt:lpstr>
    </vt:vector>
  </TitlesOfParts>
  <Company>SJUSD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America</dc:title>
  <dc:creator>SJUSD Staff</dc:creator>
  <cp:lastModifiedBy>Jason Hilbert</cp:lastModifiedBy>
  <cp:revision>5</cp:revision>
  <dcterms:created xsi:type="dcterms:W3CDTF">2012-10-24T14:29:54Z</dcterms:created>
  <dcterms:modified xsi:type="dcterms:W3CDTF">2018-10-31T18:16:35Z</dcterms:modified>
</cp:coreProperties>
</file>