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2"/>
  </p:notesMasterIdLst>
  <p:sldIdLst>
    <p:sldId id="256" r:id="rId2"/>
    <p:sldId id="290" r:id="rId3"/>
    <p:sldId id="291" r:id="rId4"/>
    <p:sldId id="257" r:id="rId5"/>
    <p:sldId id="287" r:id="rId6"/>
    <p:sldId id="258" r:id="rId7"/>
    <p:sldId id="292" r:id="rId8"/>
    <p:sldId id="288" r:id="rId9"/>
    <p:sldId id="259" r:id="rId10"/>
    <p:sldId id="289" r:id="rId11"/>
    <p:sldId id="260" r:id="rId12"/>
    <p:sldId id="293" r:id="rId13"/>
    <p:sldId id="261" r:id="rId14"/>
    <p:sldId id="262" r:id="rId15"/>
    <p:sldId id="263" r:id="rId16"/>
    <p:sldId id="264" r:id="rId17"/>
    <p:sldId id="265" r:id="rId18"/>
    <p:sldId id="294" r:id="rId19"/>
    <p:sldId id="29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AFB3F-1709-45FB-9F88-AD9E783C3E54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62869-076E-4104-9B3F-CDAE4927FD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6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62869-076E-4104-9B3F-CDAE4927FDF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DFE6F9-E82D-4B92-B0B6-39D7CE0F0BC6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F7F8FC6-5D6D-4617-866B-AFE1A12A5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6F9-E82D-4B92-B0B6-39D7CE0F0BC6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8FC6-5D6D-4617-866B-AFE1A12A5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6F9-E82D-4B92-B0B6-39D7CE0F0BC6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8FC6-5D6D-4617-866B-AFE1A12A5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6F9-E82D-4B92-B0B6-39D7CE0F0BC6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8FC6-5D6D-4617-866B-AFE1A12A5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6F9-E82D-4B92-B0B6-39D7CE0F0BC6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8FC6-5D6D-4617-866B-AFE1A12A5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6F9-E82D-4B92-B0B6-39D7CE0F0BC6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8FC6-5D6D-4617-866B-AFE1A12A5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DFE6F9-E82D-4B92-B0B6-39D7CE0F0BC6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7F8FC6-5D6D-4617-866B-AFE1A12A58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DFE6F9-E82D-4B92-B0B6-39D7CE0F0BC6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F7F8FC6-5D6D-4617-866B-AFE1A12A5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6F9-E82D-4B92-B0B6-39D7CE0F0BC6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8FC6-5D6D-4617-866B-AFE1A12A5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6F9-E82D-4B92-B0B6-39D7CE0F0BC6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8FC6-5D6D-4617-866B-AFE1A12A5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6F9-E82D-4B92-B0B6-39D7CE0F0BC6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8FC6-5D6D-4617-866B-AFE1A12A5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DFE6F9-E82D-4B92-B0B6-39D7CE0F0BC6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F7F8FC6-5D6D-4617-866B-AFE1A12A58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The Legacy of Ancient Greece and Rome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Greek Philosophers Use Reason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SPA</a:t>
            </a:r>
          </a:p>
          <a:p>
            <a:pPr lvl="1"/>
            <a:r>
              <a:rPr lang="en-US" dirty="0" smtClean="0"/>
              <a:t>Socrates- Socratic Method</a:t>
            </a:r>
          </a:p>
          <a:p>
            <a:pPr lvl="1"/>
            <a:r>
              <a:rPr lang="en-US" dirty="0" smtClean="0"/>
              <a:t>Plato- </a:t>
            </a:r>
            <a:r>
              <a:rPr lang="en-US" i="1" dirty="0" smtClean="0"/>
              <a:t>The Republic</a:t>
            </a:r>
            <a:r>
              <a:rPr lang="en-US" dirty="0" smtClean="0"/>
              <a:t>; rule by philosopher-kings</a:t>
            </a:r>
          </a:p>
          <a:p>
            <a:pPr lvl="1"/>
            <a:r>
              <a:rPr lang="en-US" dirty="0" smtClean="0"/>
              <a:t>Aristotle- </a:t>
            </a:r>
            <a:r>
              <a:rPr lang="en-US" i="1" dirty="0" smtClean="0"/>
              <a:t>Politics</a:t>
            </a:r>
            <a:r>
              <a:rPr lang="en-US" dirty="0" smtClean="0"/>
              <a:t>; live in a state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343400"/>
            <a:ext cx="1676400" cy="2228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712" y="4343399"/>
            <a:ext cx="1766888" cy="22545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286250"/>
            <a:ext cx="1952625" cy="2343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4334321"/>
            <a:ext cx="16383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1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Legacy of Greece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Natural Laws- use of reason and intelligence to discover</a:t>
            </a:r>
          </a:p>
          <a:p>
            <a:pPr lvl="0"/>
            <a:r>
              <a:rPr lang="en-US" dirty="0" smtClean="0"/>
              <a:t>Direct Democracy</a:t>
            </a:r>
          </a:p>
          <a:p>
            <a:pPr lvl="0"/>
            <a:r>
              <a:rPr lang="en-US" dirty="0" smtClean="0"/>
              <a:t>Three Branches of Government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732478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+mj-lt"/>
              </a:rPr>
              <a:t>Crash Course World History Video</a:t>
            </a:r>
            <a:endParaRPr lang="en-US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535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Rome Develops a Republic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Republic- power rests with citizens who have the right to elect the leaders who make governmental decisions</a:t>
            </a:r>
            <a:r>
              <a:rPr lang="en-US" b="1" dirty="0" smtClean="0"/>
              <a:t>; “</a:t>
            </a:r>
            <a:r>
              <a:rPr lang="en-US" dirty="0" smtClean="0"/>
              <a:t>indirect democracy”</a:t>
            </a:r>
          </a:p>
          <a:p>
            <a:pPr lvl="0"/>
            <a:r>
              <a:rPr lang="en-US" dirty="0" smtClean="0"/>
              <a:t>Patricians vs. Plebeians</a:t>
            </a:r>
          </a:p>
          <a:p>
            <a:pPr lvl="1"/>
            <a:r>
              <a:rPr lang="en-US" sz="2800" dirty="0" smtClean="0"/>
              <a:t>Plebeians could vote but not hold government positions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 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Twelve Tables</a:t>
            </a:r>
          </a:p>
          <a:p>
            <a:pPr lvl="1"/>
            <a:r>
              <a:rPr lang="en-US" dirty="0" smtClean="0"/>
              <a:t>Written law code to protect plebeians</a:t>
            </a:r>
          </a:p>
          <a:p>
            <a:pPr lvl="1"/>
            <a:r>
              <a:rPr lang="en-US" dirty="0" smtClean="0"/>
              <a:t>All free citizens had the right to protection under law and laws would be fairly administered</a:t>
            </a:r>
          </a:p>
          <a:p>
            <a:r>
              <a:rPr lang="en-US" b="1" dirty="0" smtClean="0"/>
              <a:t>Republican Government</a:t>
            </a:r>
          </a:p>
          <a:p>
            <a:pPr lvl="1"/>
            <a:r>
              <a:rPr lang="en-US" dirty="0" smtClean="0"/>
              <a:t>Dictator- times of crisis</a:t>
            </a:r>
          </a:p>
          <a:p>
            <a:pPr lvl="1"/>
            <a:r>
              <a:rPr lang="en-US" dirty="0" smtClean="0"/>
              <a:t>Two Consuls</a:t>
            </a:r>
          </a:p>
          <a:p>
            <a:pPr lvl="1"/>
            <a:r>
              <a:rPr lang="en-US" dirty="0" smtClean="0"/>
              <a:t>Senate- Patricians</a:t>
            </a:r>
          </a:p>
          <a:p>
            <a:pPr lvl="1"/>
            <a:r>
              <a:rPr lang="en-US" dirty="0" smtClean="0"/>
              <a:t>Two assembles- Plebeians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All citizens had the right to equal treatment under the law</a:t>
            </a:r>
          </a:p>
          <a:p>
            <a:pPr lvl="0"/>
            <a:r>
              <a:rPr lang="en-US" dirty="0" smtClean="0"/>
              <a:t>Innocent until proven guilty</a:t>
            </a:r>
          </a:p>
          <a:p>
            <a:pPr lvl="0"/>
            <a:r>
              <a:rPr lang="en-US" dirty="0" smtClean="0"/>
              <a:t>Burden of proof rested in the accuser</a:t>
            </a:r>
          </a:p>
          <a:p>
            <a:pPr lvl="0"/>
            <a:r>
              <a:rPr lang="en-US" dirty="0" smtClean="0"/>
              <a:t>Unfair laws could be set aside</a:t>
            </a:r>
          </a:p>
          <a:p>
            <a:pPr lvl="0"/>
            <a:r>
              <a:rPr lang="en-US" i="1" dirty="0" smtClean="0"/>
              <a:t>Justinian Law Code</a:t>
            </a:r>
            <a:r>
              <a:rPr lang="en-US" dirty="0" smtClean="0"/>
              <a:t>- “a government of laws, not of men”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Legacy of Rome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Republic</a:t>
            </a:r>
          </a:p>
          <a:p>
            <a:pPr lvl="0"/>
            <a:r>
              <a:rPr lang="en-US" dirty="0" smtClean="0"/>
              <a:t>Individual is a citizen in a state not a subject</a:t>
            </a:r>
          </a:p>
          <a:p>
            <a:pPr lvl="0"/>
            <a:r>
              <a:rPr lang="en-US" dirty="0" smtClean="0"/>
              <a:t>Written law code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Judeo-Christian Tradition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Prologue Section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3710"/>
            <a:ext cx="9144000" cy="455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31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967"/>
            <a:ext cx="9144000" cy="648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259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762000"/>
            <a:ext cx="5304430" cy="56050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419600"/>
            <a:ext cx="2628900" cy="174307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1371600" y="762000"/>
            <a:ext cx="2133600" cy="411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371600" y="3733800"/>
            <a:ext cx="21336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71600" y="4876800"/>
            <a:ext cx="2133600" cy="414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71600" y="4876800"/>
            <a:ext cx="2133600" cy="1490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200" y="762000"/>
            <a:ext cx="28575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Where is Athens?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Did they call themselves Greek?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How do you pronounce “Gyro”? </a:t>
            </a:r>
          </a:p>
          <a:p>
            <a:r>
              <a:rPr lang="en-US" sz="1200" i="1" dirty="0" smtClean="0">
                <a:solidFill>
                  <a:srgbClr val="FF0000"/>
                </a:solidFill>
                <a:latin typeface="+mj-lt"/>
              </a:rPr>
              <a:t>(Who cares, they’re delicious)</a:t>
            </a:r>
            <a:endParaRPr lang="en-US" sz="1200" i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217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Judaism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Hebrews were monotheists who believed in one god</a:t>
            </a:r>
          </a:p>
          <a:p>
            <a:pPr lvl="0"/>
            <a:r>
              <a:rPr lang="en-US" dirty="0" smtClean="0"/>
              <a:t>Practiced Judaism</a:t>
            </a:r>
          </a:p>
          <a:p>
            <a:pPr lvl="0"/>
            <a:r>
              <a:rPr lang="en-US" dirty="0" smtClean="0"/>
              <a:t>People had dignity simply by being a child of God and each person was responsible for the choices they made; emphasis on the worth of the individual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Jewish Law Teaches Morality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Moses forms a covenant with God</a:t>
            </a:r>
          </a:p>
          <a:p>
            <a:pPr lvl="1"/>
            <a:r>
              <a:rPr lang="en-US" sz="2800" dirty="0" smtClean="0"/>
              <a:t>Ten Commandments- code of morality and ethics; rules of social and religious behavior</a:t>
            </a:r>
          </a:p>
          <a:p>
            <a:pPr lvl="0"/>
            <a:r>
              <a:rPr lang="en-US" dirty="0" smtClean="0"/>
              <a:t>Prophets taught that people should oppose injustice and oppression and the community should assist the unfortunate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Christianity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Teachings of Christianity</a:t>
            </a:r>
            <a:endParaRPr lang="en-US" dirty="0" smtClean="0"/>
          </a:p>
          <a:p>
            <a:pPr lvl="1"/>
            <a:r>
              <a:rPr lang="en-US" dirty="0" smtClean="0"/>
              <a:t>Love for God, their neighbors, their enemies, and themselves</a:t>
            </a:r>
          </a:p>
          <a:p>
            <a:pPr lvl="1"/>
            <a:r>
              <a:rPr lang="en-US" dirty="0" smtClean="0"/>
              <a:t>Jesus was thought as the “king of the Jews” and was crucified </a:t>
            </a:r>
          </a:p>
          <a:p>
            <a:pPr lvl="2"/>
            <a:r>
              <a:rPr lang="en-US" b="1" dirty="0" smtClean="0"/>
              <a:t>Christianity – </a:t>
            </a:r>
            <a:r>
              <a:rPr lang="en-US" dirty="0" smtClean="0"/>
              <a:t>Teaching of Jesus Christ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Christianity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The Spread of Christianity </a:t>
            </a:r>
            <a:endParaRPr lang="en-US" dirty="0" smtClean="0"/>
          </a:p>
          <a:p>
            <a:pPr lvl="1"/>
            <a:r>
              <a:rPr lang="en-US" dirty="0" smtClean="0"/>
              <a:t>Apostle Paul spread Christianity and stressed the importance of equality for all human beings</a:t>
            </a:r>
          </a:p>
          <a:p>
            <a:pPr lvl="2"/>
            <a:r>
              <a:rPr lang="en-US" dirty="0" smtClean="0"/>
              <a:t>Religion would welcome any converts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Rome Spreads Judeo-Christian Ideas</a:t>
            </a:r>
            <a:endParaRPr lang="en-US" dirty="0" smtClean="0"/>
          </a:p>
          <a:p>
            <a:pPr lvl="1"/>
            <a:r>
              <a:rPr lang="en-US" dirty="0" smtClean="0"/>
              <a:t>Jewish Diaspora- spread their beliefs that all people had the right to be treated with justice and dignity</a:t>
            </a:r>
          </a:p>
          <a:p>
            <a:pPr lvl="1"/>
            <a:r>
              <a:rPr lang="en-US" dirty="0" smtClean="0"/>
              <a:t>Christianity became the official religion of the Roman Empire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Monotheistic religion based of the teachings of Muhammad</a:t>
            </a:r>
          </a:p>
          <a:p>
            <a:pPr lvl="1"/>
            <a:r>
              <a:rPr lang="en-US" sz="2800" dirty="0" smtClean="0"/>
              <a:t>Qur’an was a collection of teaching from god delivered to Muhammad</a:t>
            </a:r>
          </a:p>
          <a:p>
            <a:pPr lvl="1"/>
            <a:r>
              <a:rPr lang="en-US" sz="2800" dirty="0" smtClean="0"/>
              <a:t>Emphasized dignity of all human beings and he brotherhood of all people </a:t>
            </a:r>
          </a:p>
          <a:p>
            <a:pPr lvl="0"/>
            <a:r>
              <a:rPr lang="en-US" dirty="0" smtClean="0"/>
              <a:t>Muslims were required to offer charity to those in need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Legacy of Monotheistic Religions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duty of the individual and the community to combat oppression</a:t>
            </a:r>
          </a:p>
          <a:p>
            <a:pPr lvl="0"/>
            <a:r>
              <a:rPr lang="en-US" dirty="0" smtClean="0"/>
              <a:t>worth of the individual</a:t>
            </a:r>
          </a:p>
          <a:p>
            <a:pPr lvl="0"/>
            <a:r>
              <a:rPr lang="en-US" dirty="0" smtClean="0"/>
              <a:t>equality of people before God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Renaissance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Roman Catholic Church- During the middle ages it controlled all political, social, and religious aspects of life</a:t>
            </a:r>
          </a:p>
          <a:p>
            <a:pPr lvl="0"/>
            <a:r>
              <a:rPr lang="en-US" b="1" dirty="0" smtClean="0"/>
              <a:t>Renaissance- </a:t>
            </a:r>
            <a:r>
              <a:rPr lang="en-US" dirty="0" smtClean="0"/>
              <a:t>renewed interest in classical Greek culture; fueled by the invention of the printing press</a:t>
            </a:r>
          </a:p>
          <a:p>
            <a:pPr lvl="1"/>
            <a:r>
              <a:rPr lang="en-US" sz="2800" dirty="0" smtClean="0"/>
              <a:t>Prepared men for public service instead of service for the church</a:t>
            </a:r>
          </a:p>
          <a:p>
            <a:pPr lvl="1"/>
            <a:r>
              <a:rPr lang="en-US" sz="2800" dirty="0" smtClean="0"/>
              <a:t>Encouraged human potential and achievement</a:t>
            </a:r>
          </a:p>
          <a:p>
            <a:pPr lvl="1"/>
            <a:r>
              <a:rPr lang="en-US" sz="2800" dirty="0" smtClean="0"/>
              <a:t>Individualism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Reformation-</a:t>
            </a:r>
            <a:r>
              <a:rPr lang="en-US" dirty="0" smtClean="0"/>
              <a:t> religious reform movement in the 19</a:t>
            </a:r>
            <a:r>
              <a:rPr lang="en-US" baseline="30000" dirty="0" smtClean="0"/>
              <a:t>th</a:t>
            </a:r>
            <a:r>
              <a:rPr lang="en-US" dirty="0" smtClean="0"/>
              <a:t> century led by the Protestants</a:t>
            </a:r>
          </a:p>
          <a:p>
            <a:pPr lvl="1"/>
            <a:r>
              <a:rPr lang="en-US" sz="2800" dirty="0" smtClean="0"/>
              <a:t>Martin Luther- criticized the Church of selling pardons </a:t>
            </a:r>
          </a:p>
          <a:p>
            <a:pPr lvl="2"/>
            <a:r>
              <a:rPr lang="en-US" dirty="0" smtClean="0"/>
              <a:t>Salvation came through faith in God not good works</a:t>
            </a:r>
          </a:p>
          <a:p>
            <a:pPr lvl="2"/>
            <a:r>
              <a:rPr lang="en-US" dirty="0" smtClean="0"/>
              <a:t>Protestantism</a:t>
            </a:r>
          </a:p>
          <a:p>
            <a:pPr lvl="3"/>
            <a:r>
              <a:rPr lang="en-US" sz="2400" dirty="0" smtClean="0"/>
              <a:t>Interpret the bible by themselves</a:t>
            </a:r>
          </a:p>
          <a:p>
            <a:pPr lvl="3"/>
            <a:r>
              <a:rPr lang="en-US" sz="2400" dirty="0" smtClean="0"/>
              <a:t>People could find individual paths to God; didn’t need church</a:t>
            </a:r>
          </a:p>
          <a:p>
            <a:pPr lvl="3"/>
            <a:r>
              <a:rPr lang="en-US" sz="2400" dirty="0" smtClean="0"/>
              <a:t>Questioned political authority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Legacy of the Renaissance and Reformation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By challenging authority the Reformation indirectly contributed to the growth of democracy</a:t>
            </a:r>
          </a:p>
          <a:p>
            <a:pPr lvl="1"/>
            <a:r>
              <a:rPr lang="en-US" sz="2800" dirty="0" smtClean="0"/>
              <a:t>Introduced individuals to reading</a:t>
            </a:r>
          </a:p>
          <a:p>
            <a:pPr lvl="0"/>
            <a:r>
              <a:rPr lang="en-US" dirty="0" smtClean="0"/>
              <a:t>Emphasis on the Individual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Democracy Develops in England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Prologue Section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Athens Builds a Limited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Government- system for controlling the society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Monarchy- king or monarch; rule is hereditary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1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Reforms in Medieval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William, duke of Normandy in France, invades England and defeats the Anglo-Saxons at the Battle of Hastings (1066)</a:t>
            </a:r>
          </a:p>
          <a:p>
            <a:pPr lvl="1"/>
            <a:r>
              <a:rPr lang="en-US" sz="2800" dirty="0" smtClean="0"/>
              <a:t>Ended Feudalism</a:t>
            </a:r>
          </a:p>
          <a:p>
            <a:pPr lvl="1"/>
            <a:r>
              <a:rPr lang="en-US" sz="2800" dirty="0" smtClean="0"/>
              <a:t>Began Centralized Government</a:t>
            </a:r>
          </a:p>
          <a:p>
            <a:pPr lvl="1"/>
            <a:r>
              <a:rPr lang="en-US" sz="2800" dirty="0" smtClean="0"/>
              <a:t>Development of Democracy</a:t>
            </a:r>
          </a:p>
          <a:p>
            <a:pPr lvl="0"/>
            <a:r>
              <a:rPr lang="en-US" dirty="0" smtClean="0"/>
              <a:t>Henry II</a:t>
            </a:r>
          </a:p>
          <a:p>
            <a:pPr lvl="1"/>
            <a:r>
              <a:rPr lang="en-US" sz="2800" dirty="0" smtClean="0"/>
              <a:t>Created a Jury Trial instead of feudal courts</a:t>
            </a:r>
          </a:p>
          <a:p>
            <a:pPr lvl="2"/>
            <a:r>
              <a:rPr lang="en-US" dirty="0" smtClean="0"/>
              <a:t>Royal judge would visit each country</a:t>
            </a:r>
          </a:p>
          <a:p>
            <a:pPr lvl="1"/>
            <a:r>
              <a:rPr lang="en-US" sz="2800" b="1" dirty="0" smtClean="0"/>
              <a:t>Common Law</a:t>
            </a:r>
            <a:r>
              <a:rPr lang="en-US" sz="2800" dirty="0" smtClean="0"/>
              <a:t>- reflected customs and principles established over time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Reforms in Medieval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King John</a:t>
            </a:r>
          </a:p>
          <a:p>
            <a:pPr lvl="1"/>
            <a:r>
              <a:rPr lang="en-US" sz="2800" dirty="0" smtClean="0"/>
              <a:t>Fought an unsuccessful and costly war against the France; he tried to raise taxes to pay for the war</a:t>
            </a:r>
          </a:p>
          <a:p>
            <a:pPr lvl="1"/>
            <a:r>
              <a:rPr lang="en-US" sz="2800" dirty="0" smtClean="0"/>
              <a:t>In 1215 angry nobles forced him to sign the </a:t>
            </a:r>
            <a:r>
              <a:rPr lang="en-US" sz="2800" b="1" dirty="0" smtClean="0"/>
              <a:t>Magna </a:t>
            </a:r>
            <a:r>
              <a:rPr lang="en-US" sz="2800" b="1" dirty="0" err="1" smtClean="0"/>
              <a:t>Carta</a:t>
            </a:r>
            <a:r>
              <a:rPr lang="en-US" sz="2800" dirty="0" smtClean="0"/>
              <a:t> (Great Chapter)</a:t>
            </a:r>
          </a:p>
          <a:p>
            <a:pPr lvl="2"/>
            <a:r>
              <a:rPr lang="en-US" dirty="0" smtClean="0"/>
              <a:t>Limited the power of the king by having them govern according to law and guaranteed individual rights and liberties</a:t>
            </a:r>
          </a:p>
          <a:p>
            <a:pPr lvl="2"/>
            <a:r>
              <a:rPr lang="en-US" b="1" dirty="0" smtClean="0"/>
              <a:t>Due Process of Law- </a:t>
            </a:r>
            <a:r>
              <a:rPr lang="en-US" dirty="0" smtClean="0"/>
              <a:t>“judgment by his peers;” king could not punish subjects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Parliament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Model Parliament (Edward I needed taxes)</a:t>
            </a:r>
          </a:p>
          <a:p>
            <a:pPr lvl="1"/>
            <a:r>
              <a:rPr lang="en-US" sz="2800" b="1" dirty="0" smtClean="0"/>
              <a:t>Parliament-</a:t>
            </a:r>
            <a:r>
              <a:rPr lang="en-US" sz="2800" dirty="0" smtClean="0"/>
              <a:t> England’s national legislature</a:t>
            </a:r>
          </a:p>
          <a:p>
            <a:pPr lvl="2"/>
            <a:r>
              <a:rPr lang="en-US" dirty="0" smtClean="0"/>
              <a:t>House of Lords- nobles and bishops</a:t>
            </a:r>
          </a:p>
          <a:p>
            <a:pPr lvl="2"/>
            <a:r>
              <a:rPr lang="en-US" dirty="0" smtClean="0"/>
              <a:t>House of Commons- knights and burgesses</a:t>
            </a:r>
          </a:p>
          <a:p>
            <a:pPr lvl="2"/>
            <a:r>
              <a:rPr lang="en-US" dirty="0" smtClean="0"/>
              <a:t>Limited power of monarch and established representation </a:t>
            </a:r>
          </a:p>
          <a:p>
            <a:pPr lvl="0"/>
            <a:r>
              <a:rPr lang="en-US" b="1" dirty="0" smtClean="0"/>
              <a:t>Parliament Grows Stronger</a:t>
            </a:r>
            <a:endParaRPr lang="en-US" dirty="0" smtClean="0"/>
          </a:p>
          <a:p>
            <a:pPr lvl="1"/>
            <a:r>
              <a:rPr lang="en-US" sz="2800" dirty="0" smtClean="0"/>
              <a:t>Eventually The House of Commons grew equal to the House of Lords and Parliament could vote on taxes, pass laws, and advise royal policies</a:t>
            </a:r>
          </a:p>
          <a:p>
            <a:pPr lvl="1"/>
            <a:r>
              <a:rPr lang="en-US" sz="2800" b="1" dirty="0" smtClean="0"/>
              <a:t>Divine Right of Kings</a:t>
            </a:r>
            <a:r>
              <a:rPr lang="en-US" sz="2800" dirty="0" smtClean="0"/>
              <a:t>- king’s power came from God</a:t>
            </a:r>
          </a:p>
          <a:p>
            <a:pPr lvl="2"/>
            <a:r>
              <a:rPr lang="en-US" dirty="0" smtClean="0"/>
              <a:t>Stuart Family and James I</a:t>
            </a:r>
          </a:p>
          <a:p>
            <a:pPr lvl="3"/>
            <a:r>
              <a:rPr lang="en-US" sz="2400" dirty="0" smtClean="0"/>
              <a:t>Conflict with Puritans</a:t>
            </a:r>
          </a:p>
          <a:p>
            <a:pPr lvl="3"/>
            <a:r>
              <a:rPr lang="en-US" sz="2400" dirty="0" smtClean="0"/>
              <a:t>Star Chamber- royal court</a:t>
            </a:r>
          </a:p>
          <a:p>
            <a:pPr lvl="3"/>
            <a:r>
              <a:rPr lang="en-US" sz="2400" dirty="0" smtClean="0"/>
              <a:t>Money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Parliament Overthrows the King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Charles I asks for money and signs the </a:t>
            </a:r>
            <a:r>
              <a:rPr lang="en-US" b="1" dirty="0" smtClean="0"/>
              <a:t>Petition of Right</a:t>
            </a:r>
            <a:endParaRPr lang="en-US" dirty="0" smtClean="0"/>
          </a:p>
          <a:p>
            <a:pPr lvl="2"/>
            <a:r>
              <a:rPr lang="en-US" sz="2600" dirty="0" smtClean="0"/>
              <a:t>No taxing without Parliament’s consent</a:t>
            </a:r>
          </a:p>
          <a:p>
            <a:pPr lvl="2"/>
            <a:r>
              <a:rPr lang="en-US" sz="2600" dirty="0" smtClean="0"/>
              <a:t>Couldn’t imprison citizens illegally</a:t>
            </a:r>
          </a:p>
          <a:p>
            <a:pPr lvl="2"/>
            <a:r>
              <a:rPr lang="en-US" sz="2600" dirty="0" smtClean="0"/>
              <a:t>Couldn’t house troops</a:t>
            </a:r>
          </a:p>
          <a:p>
            <a:pPr lvl="2"/>
            <a:r>
              <a:rPr lang="en-US" sz="2600" dirty="0" smtClean="0"/>
              <a:t>Couldn’t maintain military government in peacetime</a:t>
            </a:r>
          </a:p>
          <a:p>
            <a:pPr lvl="2"/>
            <a:r>
              <a:rPr lang="en-US" dirty="0" smtClean="0"/>
              <a:t>In 1642 English civil war broke out; royalists vs. antiroyalists</a:t>
            </a:r>
          </a:p>
          <a:p>
            <a:r>
              <a:rPr lang="en-US" dirty="0" smtClean="0"/>
              <a:t>Oliver Cromwell won control; antiroyalists</a:t>
            </a:r>
          </a:p>
          <a:p>
            <a:pPr lvl="0"/>
            <a:r>
              <a:rPr lang="en-US" b="1" dirty="0" smtClean="0"/>
              <a:t>Establishment of Constitutional Monarchy</a:t>
            </a:r>
            <a:endParaRPr lang="en-US" dirty="0" smtClean="0"/>
          </a:p>
          <a:p>
            <a:pPr lvl="1"/>
            <a:r>
              <a:rPr lang="en-US" sz="2800" dirty="0" smtClean="0"/>
              <a:t>Cromwell established the Commonwealth of England but eventually turned it into a Protectorate “military dictatorship”</a:t>
            </a:r>
          </a:p>
          <a:p>
            <a:pPr lvl="1"/>
            <a:r>
              <a:rPr lang="en-US" sz="2800" b="1" dirty="0" smtClean="0"/>
              <a:t>Restoration</a:t>
            </a:r>
            <a:r>
              <a:rPr lang="en-US" sz="2800" dirty="0" smtClean="0"/>
              <a:t>- parliament restored the monarchy under Charles Stuart II</a:t>
            </a:r>
          </a:p>
          <a:p>
            <a:pPr lvl="2"/>
            <a:r>
              <a:rPr lang="en-US" dirty="0" smtClean="0"/>
              <a:t>Habeas Corpus- prevents police from detaining a person wrongfully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Glorious Revolution (1689)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William and Mary invade England and start the</a:t>
            </a:r>
            <a:r>
              <a:rPr lang="en-US" sz="3000" b="1" dirty="0" smtClean="0"/>
              <a:t> Glorious Revolution</a:t>
            </a:r>
            <a:endParaRPr lang="en-US" sz="3000" dirty="0" smtClean="0"/>
          </a:p>
          <a:p>
            <a:pPr lvl="1"/>
            <a:r>
              <a:rPr lang="en-US" dirty="0" smtClean="0"/>
              <a:t>Parliament limited the power of the king and could control the succession to the throne</a:t>
            </a:r>
          </a:p>
          <a:p>
            <a:pPr lvl="1"/>
            <a:r>
              <a:rPr lang="en-US" dirty="0" smtClean="0"/>
              <a:t>Established a </a:t>
            </a:r>
            <a:r>
              <a:rPr lang="en-US" b="1" dirty="0" smtClean="0"/>
              <a:t>Constitutional Monarchy-</a:t>
            </a:r>
            <a:r>
              <a:rPr lang="en-US" dirty="0" smtClean="0"/>
              <a:t>powers of the ruler are restricted by the constitution</a:t>
            </a:r>
          </a:p>
          <a:p>
            <a:pPr lvl="1"/>
            <a:r>
              <a:rPr lang="en-US" b="1" dirty="0" smtClean="0"/>
              <a:t>Bill of Rights</a:t>
            </a:r>
            <a:r>
              <a:rPr lang="en-US" dirty="0" smtClean="0"/>
              <a:t>- formal summary of rights and liberties believed to be essential to people</a:t>
            </a:r>
          </a:p>
          <a:p>
            <a:pPr lvl="3"/>
            <a:r>
              <a:rPr lang="en-US" sz="2400" dirty="0" smtClean="0"/>
              <a:t>Protected free speech</a:t>
            </a:r>
          </a:p>
          <a:p>
            <a:pPr lvl="3"/>
            <a:r>
              <a:rPr lang="en-US" sz="2400" dirty="0" smtClean="0"/>
              <a:t>Could not tax or raise an army during peace time</a:t>
            </a:r>
          </a:p>
          <a:p>
            <a:r>
              <a:rPr lang="en-US" dirty="0" smtClean="0"/>
              <a:t>Excessive bail and cruel and unusual punishment were forbidden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The Enlightenment and Democratic Revolution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Prologue Section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 Thinkers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b="1" dirty="0" smtClean="0"/>
              <a:t>Enlightenment</a:t>
            </a:r>
            <a:r>
              <a:rPr lang="en-US" dirty="0" smtClean="0"/>
              <a:t>- intellectual movement that tried to use the principles of reason and the methods of science to all aspects of society</a:t>
            </a:r>
          </a:p>
          <a:p>
            <a:pPr lvl="1"/>
            <a:r>
              <a:rPr lang="en-US" sz="2800" dirty="0" smtClean="0"/>
              <a:t>Influenced by the Scientific Revolution</a:t>
            </a:r>
          </a:p>
          <a:p>
            <a:pPr lvl="0"/>
            <a:r>
              <a:rPr lang="en-US" b="1" dirty="0" smtClean="0"/>
              <a:t>Thomas Hobbes</a:t>
            </a:r>
            <a:endParaRPr lang="en-US" dirty="0" smtClean="0"/>
          </a:p>
          <a:p>
            <a:pPr lvl="1"/>
            <a:r>
              <a:rPr lang="en-US" sz="2800" i="1" dirty="0" err="1" smtClean="0"/>
              <a:t>Leviation</a:t>
            </a:r>
            <a:r>
              <a:rPr lang="en-US" sz="2800" i="1" dirty="0" smtClean="0"/>
              <a:t>;</a:t>
            </a:r>
            <a:r>
              <a:rPr lang="en-US" sz="2800" dirty="0" smtClean="0"/>
              <a:t> people were by nature selfish and ambitious and needed an absolute monarchy</a:t>
            </a:r>
          </a:p>
          <a:p>
            <a:pPr lvl="1"/>
            <a:r>
              <a:rPr lang="en-US" sz="2800" b="1" dirty="0" smtClean="0"/>
              <a:t>Social Contract</a:t>
            </a:r>
            <a:r>
              <a:rPr lang="en-US" sz="2800" dirty="0" smtClean="0"/>
              <a:t>-people submitted to the authoritarian ruler to prevent disorder</a:t>
            </a:r>
          </a:p>
          <a:p>
            <a:pPr lvl="0"/>
            <a:r>
              <a:rPr lang="en-US" b="1" dirty="0" smtClean="0"/>
              <a:t>John Locke</a:t>
            </a:r>
            <a:endParaRPr lang="en-US" dirty="0" smtClean="0"/>
          </a:p>
          <a:p>
            <a:pPr lvl="1"/>
            <a:r>
              <a:rPr lang="en-US" sz="2800" dirty="0" smtClean="0"/>
              <a:t>Problem was that the king failed to protect the rights of the people</a:t>
            </a:r>
          </a:p>
          <a:p>
            <a:pPr lvl="1"/>
            <a:r>
              <a:rPr lang="en-US" sz="2800" b="1" dirty="0" smtClean="0"/>
              <a:t>Natural Rights</a:t>
            </a:r>
            <a:r>
              <a:rPr lang="en-US" sz="2800" dirty="0" smtClean="0"/>
              <a:t>- right to life, liberty, and property</a:t>
            </a:r>
          </a:p>
          <a:p>
            <a:pPr lvl="2"/>
            <a:r>
              <a:rPr lang="en-US" dirty="0" smtClean="0"/>
              <a:t>People had an absolute right to rebel if the government did not protect these rights; self-government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 Thinkers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/>
              <a:t>Voltaire</a:t>
            </a:r>
            <a:endParaRPr lang="en-US" dirty="0" smtClean="0"/>
          </a:p>
          <a:p>
            <a:pPr lvl="1"/>
            <a:r>
              <a:rPr lang="en-US" sz="2800" dirty="0" smtClean="0"/>
              <a:t>Favor of tolerance, freedom of religion, and free speech’</a:t>
            </a:r>
          </a:p>
          <a:p>
            <a:pPr lvl="0"/>
            <a:r>
              <a:rPr lang="en-US" b="1" dirty="0" smtClean="0"/>
              <a:t>Jean-Jacques Rousseau</a:t>
            </a:r>
            <a:endParaRPr lang="en-US" dirty="0" smtClean="0"/>
          </a:p>
          <a:p>
            <a:pPr lvl="1"/>
            <a:r>
              <a:rPr lang="en-US" sz="2800" i="1" dirty="0" smtClean="0"/>
              <a:t>The Social Contract</a:t>
            </a:r>
            <a:r>
              <a:rPr lang="en-US" sz="2800" dirty="0" smtClean="0"/>
              <a:t>- an agreement among free individuals to create a government that would respond to the people will</a:t>
            </a:r>
          </a:p>
          <a:p>
            <a:pPr lvl="1"/>
            <a:r>
              <a:rPr lang="en-US" sz="2800" dirty="0" smtClean="0"/>
              <a:t>Government from the consent of the governed</a:t>
            </a:r>
          </a:p>
          <a:p>
            <a:pPr lvl="0"/>
            <a:r>
              <a:rPr lang="en-US" b="1" dirty="0" smtClean="0"/>
              <a:t>Baron de Montesquieu</a:t>
            </a:r>
            <a:endParaRPr lang="en-US" dirty="0" smtClean="0"/>
          </a:p>
          <a:p>
            <a:pPr lvl="1"/>
            <a:r>
              <a:rPr lang="en-US" sz="2800" dirty="0" smtClean="0"/>
              <a:t>Separation of Powers- divided into three branches</a:t>
            </a:r>
          </a:p>
          <a:p>
            <a:pPr lvl="2"/>
            <a:r>
              <a:rPr lang="en-US" dirty="0" smtClean="0"/>
              <a:t>Legislature- make laws</a:t>
            </a:r>
          </a:p>
          <a:p>
            <a:pPr lvl="2"/>
            <a:r>
              <a:rPr lang="en-US" dirty="0" smtClean="0"/>
              <a:t>Executive- enforce laws</a:t>
            </a:r>
          </a:p>
          <a:p>
            <a:pPr lvl="2"/>
            <a:r>
              <a:rPr lang="en-US" dirty="0" smtClean="0"/>
              <a:t>Courts (Judicial)- interpret laws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Beginnings of Democracy 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/>
              <a:t>French and Indian War- </a:t>
            </a:r>
            <a:r>
              <a:rPr lang="en-US" dirty="0" smtClean="0"/>
              <a:t>battle b/w France and Britain for North America</a:t>
            </a:r>
          </a:p>
          <a:p>
            <a:pPr lvl="2"/>
            <a:r>
              <a:rPr lang="en-US" i="1" dirty="0" smtClean="0"/>
              <a:t>Seven Years War in Europe</a:t>
            </a:r>
            <a:endParaRPr lang="en-US" dirty="0" smtClean="0"/>
          </a:p>
          <a:p>
            <a:pPr lvl="1"/>
            <a:r>
              <a:rPr lang="en-US" sz="2800" dirty="0" smtClean="0"/>
              <a:t>After the victory Britain felt the colonies should help pay the cost of the war; tax them</a:t>
            </a:r>
          </a:p>
          <a:p>
            <a:pPr lvl="1"/>
            <a:r>
              <a:rPr lang="en-US" sz="2800" dirty="0" smtClean="0"/>
              <a:t>Stamp Act of 1765- no taxation without representation</a:t>
            </a:r>
          </a:p>
          <a:p>
            <a:pPr lvl="1"/>
            <a:r>
              <a:rPr lang="en-US" sz="2800" dirty="0" smtClean="0"/>
              <a:t>No western movement for colonists</a:t>
            </a:r>
          </a:p>
          <a:p>
            <a:pPr lvl="0"/>
            <a:r>
              <a:rPr lang="en-US" b="1" dirty="0" smtClean="0"/>
              <a:t>American Revolution</a:t>
            </a:r>
            <a:endParaRPr lang="en-US" dirty="0" smtClean="0"/>
          </a:p>
          <a:p>
            <a:pPr lvl="1"/>
            <a:r>
              <a:rPr lang="en-US" sz="2800" dirty="0" smtClean="0"/>
              <a:t>Battle of Lexington and Concord- April 17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1775</a:t>
            </a:r>
          </a:p>
          <a:p>
            <a:pPr lvl="1"/>
            <a:r>
              <a:rPr lang="en-US" sz="2800" dirty="0" smtClean="0"/>
              <a:t>Declaration of Independence- July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1776</a:t>
            </a:r>
          </a:p>
          <a:p>
            <a:pPr lvl="1"/>
            <a:r>
              <a:rPr lang="en-US" sz="2800" dirty="0" smtClean="0"/>
              <a:t>End of Revolution- 1781</a:t>
            </a:r>
          </a:p>
          <a:p>
            <a:pPr lvl="1"/>
            <a:r>
              <a:rPr lang="en-US" sz="2800" dirty="0" smtClean="0"/>
              <a:t>Articles of Confederation- weak central government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Enlightenment shapes the Constitution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b="1" dirty="0" smtClean="0"/>
              <a:t>Representative Government</a:t>
            </a:r>
            <a:r>
              <a:rPr lang="en-US" sz="3000" dirty="0" smtClean="0"/>
              <a:t>- citizens elect representatives to make laws and policies for them (Rousseau)</a:t>
            </a:r>
          </a:p>
          <a:p>
            <a:r>
              <a:rPr lang="en-US" sz="3000" b="1" dirty="0" smtClean="0"/>
              <a:t>Federal System</a:t>
            </a:r>
            <a:r>
              <a:rPr lang="en-US" sz="3000" dirty="0" smtClean="0"/>
              <a:t>- powers of government were divided among federal, or central, government and the states, or local, governments</a:t>
            </a:r>
          </a:p>
          <a:p>
            <a:r>
              <a:rPr lang="en-US" sz="3000" b="1" dirty="0" smtClean="0"/>
              <a:t>Separation of Powers- </a:t>
            </a:r>
            <a:r>
              <a:rPr lang="en-US" sz="3000" dirty="0" smtClean="0"/>
              <a:t>executive, legislative, and judicial (Montesquieu) and checks and balances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Athens Builds a Limited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Aristocracy- ruled by a small group of noble, land-owning families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Oligarchy- government ruled by a few people based upon wealth or ability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French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Causes:</a:t>
            </a:r>
          </a:p>
          <a:p>
            <a:pPr lvl="1"/>
            <a:r>
              <a:rPr lang="en-US" sz="2800" dirty="0" smtClean="0"/>
              <a:t>Louis XVI and his wife Marie Antoinette took the throne with debts building up in 1774</a:t>
            </a:r>
          </a:p>
          <a:p>
            <a:pPr lvl="1"/>
            <a:r>
              <a:rPr lang="en-US" sz="2800" dirty="0" smtClean="0"/>
              <a:t>Inequality among clergy and nobility vs. commoners; only the poor paid taxes</a:t>
            </a:r>
          </a:p>
          <a:p>
            <a:pPr lvl="1"/>
            <a:r>
              <a:rPr lang="en-US" sz="2800" dirty="0" smtClean="0"/>
              <a:t>Enlightenment Ideas and the American Revolution</a:t>
            </a:r>
          </a:p>
          <a:p>
            <a:pPr lvl="0"/>
            <a:r>
              <a:rPr lang="en-US" dirty="0" smtClean="0"/>
              <a:t>Early Reforms of the Revolution</a:t>
            </a:r>
          </a:p>
          <a:p>
            <a:pPr lvl="1"/>
            <a:r>
              <a:rPr lang="en-US" sz="2800" dirty="0" smtClean="0"/>
              <a:t>Estates-General was broken up and commoners formed the National Assembly</a:t>
            </a:r>
          </a:p>
          <a:p>
            <a:pPr lvl="1"/>
            <a:r>
              <a:rPr lang="en-US" sz="2800" dirty="0" smtClean="0"/>
              <a:t>Storming of Bastille- prison</a:t>
            </a:r>
          </a:p>
          <a:p>
            <a:pPr lvl="1"/>
            <a:r>
              <a:rPr lang="en-US" sz="2800" dirty="0" smtClean="0"/>
              <a:t>Declaration of the Rights of Man and of the Citizen (Dec. of Ind.)</a:t>
            </a:r>
          </a:p>
          <a:p>
            <a:pPr lvl="2"/>
            <a:r>
              <a:rPr lang="en-US" dirty="0" smtClean="0"/>
              <a:t>Rights of liberty, property, security, and resistance to oppression</a:t>
            </a:r>
          </a:p>
          <a:p>
            <a:pPr lvl="0"/>
            <a:r>
              <a:rPr lang="en-US" dirty="0" smtClean="0"/>
              <a:t>Reign of Terror</a:t>
            </a:r>
          </a:p>
          <a:p>
            <a:pPr lvl="1"/>
            <a:r>
              <a:rPr lang="en-US" sz="2800" dirty="0" smtClean="0"/>
              <a:t>Radicals that killed or imprisoned opponents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Athens Builds a Limited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Democracy- “rule of the people”</a:t>
            </a:r>
          </a:p>
          <a:p>
            <a:pPr lvl="1"/>
            <a:r>
              <a:rPr lang="en-US" dirty="0" smtClean="0"/>
              <a:t>Adult male citizens participated in governmental decisions and three nobles were elected to the assembly and later the council of advisors</a:t>
            </a:r>
          </a:p>
          <a:p>
            <a:pPr lvl="1"/>
            <a:r>
              <a:rPr lang="en-US" dirty="0" smtClean="0"/>
              <a:t>Around 600 BC economic problems eventually forced farmers into slavery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5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People in Athens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5562600" cy="4325112"/>
          </a:xfrm>
        </p:spPr>
        <p:txBody>
          <a:bodyPr>
            <a:normAutofit/>
          </a:bodyPr>
          <a:lstStyle/>
          <a:p>
            <a:r>
              <a:rPr lang="en-US" b="1" dirty="0" smtClean="0"/>
              <a:t>Reforms of Solon (594 BC)</a:t>
            </a:r>
            <a:endParaRPr lang="en-US" dirty="0" smtClean="0"/>
          </a:p>
          <a:p>
            <a:pPr lvl="1"/>
            <a:r>
              <a:rPr lang="en-US" dirty="0" smtClean="0"/>
              <a:t>Outlawed debt slavery and canceled farmers debts</a:t>
            </a:r>
          </a:p>
          <a:p>
            <a:pPr lvl="1"/>
            <a:r>
              <a:rPr lang="en-US" dirty="0" smtClean="0"/>
              <a:t>Created the Council of 400- prepared business</a:t>
            </a:r>
          </a:p>
          <a:p>
            <a:pPr lvl="1"/>
            <a:r>
              <a:rPr lang="en-US" dirty="0" smtClean="0"/>
              <a:t>Any citizen could bring charges against wrongdoers</a:t>
            </a:r>
          </a:p>
          <a:p>
            <a:pPr lvl="2"/>
            <a:r>
              <a:rPr lang="en-US" dirty="0" smtClean="0"/>
              <a:t>Citizen= free adult males; 1/10 population</a:t>
            </a:r>
          </a:p>
          <a:p>
            <a:endParaRPr lang="en-US" sz="30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252662"/>
            <a:ext cx="2928174" cy="3995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People in Athens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Cleisthenes Enacts More Reforms</a:t>
            </a:r>
            <a:endParaRPr lang="en-US" dirty="0" smtClean="0"/>
          </a:p>
          <a:p>
            <a:pPr lvl="1"/>
            <a:r>
              <a:rPr lang="en-US" dirty="0" smtClean="0"/>
              <a:t>Reorganized the assembly for rich and poor</a:t>
            </a:r>
          </a:p>
          <a:p>
            <a:pPr lvl="1"/>
            <a:r>
              <a:rPr lang="en-US" dirty="0" smtClean="0"/>
              <a:t>Council of 500- proposed laws and counseled the assembly</a:t>
            </a:r>
          </a:p>
          <a:p>
            <a:pPr lvl="2"/>
            <a:r>
              <a:rPr lang="en-US" dirty="0" smtClean="0"/>
              <a:t>Citizens= 1/5 population</a:t>
            </a:r>
          </a:p>
          <a:p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4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People in Athens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249424"/>
            <a:ext cx="6019800" cy="432511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Pericles Strengthens Democracy</a:t>
            </a:r>
            <a:endParaRPr lang="en-US" sz="3200" dirty="0" smtClean="0"/>
          </a:p>
          <a:p>
            <a:pPr lvl="1"/>
            <a:r>
              <a:rPr lang="en-US" sz="3000" dirty="0" smtClean="0"/>
              <a:t>Increased paid public officials</a:t>
            </a:r>
          </a:p>
          <a:p>
            <a:pPr lvl="1"/>
            <a:r>
              <a:rPr lang="en-US" sz="3000" b="1" dirty="0" smtClean="0"/>
              <a:t>Direct Democracy</a:t>
            </a:r>
            <a:r>
              <a:rPr lang="en-US" sz="3000" dirty="0" smtClean="0"/>
              <a:t>- citizens rule and make laws directly</a:t>
            </a:r>
          </a:p>
          <a:p>
            <a:endParaRPr lang="en-US" sz="30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90762"/>
            <a:ext cx="2411896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00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Greek Philosophers Use Reason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49424"/>
            <a:ext cx="5486400" cy="4325112"/>
          </a:xfrm>
        </p:spPr>
        <p:txBody>
          <a:bodyPr/>
          <a:lstStyle/>
          <a:p>
            <a:pPr lvl="0"/>
            <a:r>
              <a:rPr lang="en-US" dirty="0" smtClean="0"/>
              <a:t>1. The universe is put together in an orderly way and is subject to absolute and changing laws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2. People can understand these laws through logic and reason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176461"/>
            <a:ext cx="3048000" cy="3960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1144</TotalTime>
  <Words>1578</Words>
  <Application>Microsoft Office PowerPoint</Application>
  <PresentationFormat>On-screen Show (4:3)</PresentationFormat>
  <Paragraphs>223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Urban</vt:lpstr>
      <vt:lpstr> The Legacy of Ancient Greece and Rome     </vt:lpstr>
      <vt:lpstr>PowerPoint Presentation</vt:lpstr>
      <vt:lpstr>Athens Builds a Limited Democracy</vt:lpstr>
      <vt:lpstr>Athens Builds a Limited Democracy</vt:lpstr>
      <vt:lpstr>Athens Builds a Limited Democracy</vt:lpstr>
      <vt:lpstr>Important People in Athens</vt:lpstr>
      <vt:lpstr>Important People in Athens</vt:lpstr>
      <vt:lpstr>Important People in Athens</vt:lpstr>
      <vt:lpstr>Greek Philosophers Use Reason</vt:lpstr>
      <vt:lpstr>Greek Philosophers Use Reason</vt:lpstr>
      <vt:lpstr>Legacy of Greece</vt:lpstr>
      <vt:lpstr>PowerPoint Presentation</vt:lpstr>
      <vt:lpstr>Rome Develops a Republic</vt:lpstr>
      <vt:lpstr>Roman Government</vt:lpstr>
      <vt:lpstr>Roman  Law</vt:lpstr>
      <vt:lpstr>Legacy of Rome</vt:lpstr>
      <vt:lpstr>Judeo-Christian Tradition</vt:lpstr>
      <vt:lpstr>PowerPoint Presentation</vt:lpstr>
      <vt:lpstr>PowerPoint Presentation</vt:lpstr>
      <vt:lpstr>Judaism </vt:lpstr>
      <vt:lpstr>Jewish Law Teaches Morality</vt:lpstr>
      <vt:lpstr>Christianity</vt:lpstr>
      <vt:lpstr>Christianity (cont.)</vt:lpstr>
      <vt:lpstr>Islam</vt:lpstr>
      <vt:lpstr>Legacy of Monotheistic Religions</vt:lpstr>
      <vt:lpstr>Renaissance </vt:lpstr>
      <vt:lpstr>Reformation</vt:lpstr>
      <vt:lpstr>Legacy of the Renaissance and Reformation</vt:lpstr>
      <vt:lpstr> Democracy Develops in England  </vt:lpstr>
      <vt:lpstr>Reforms in Medieval England</vt:lpstr>
      <vt:lpstr>Reforms in Medieval England</vt:lpstr>
      <vt:lpstr>Model Parliament</vt:lpstr>
      <vt:lpstr> Parliament Overthrows the King </vt:lpstr>
      <vt:lpstr>Glorious Revolution (1689)</vt:lpstr>
      <vt:lpstr> The Enlightenment and Democratic Revolution</vt:lpstr>
      <vt:lpstr>Enlightenment Thinkers</vt:lpstr>
      <vt:lpstr>Enlightenment Thinkers</vt:lpstr>
      <vt:lpstr>The Beginnings of Democracy in America</vt:lpstr>
      <vt:lpstr>Enlightenment shapes the Constitution </vt:lpstr>
      <vt:lpstr>The French Revolution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Legacy of Ancient Greece and Rome</dc:title>
  <dc:creator>Windows User</dc:creator>
  <cp:lastModifiedBy>jahilbert</cp:lastModifiedBy>
  <cp:revision>9</cp:revision>
  <dcterms:created xsi:type="dcterms:W3CDTF">2011-08-30T10:54:06Z</dcterms:created>
  <dcterms:modified xsi:type="dcterms:W3CDTF">2013-08-27T16:01:35Z</dcterms:modified>
</cp:coreProperties>
</file>