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sldIdLst>
    <p:sldId id="256" r:id="rId2"/>
    <p:sldId id="264" r:id="rId3"/>
    <p:sldId id="257" r:id="rId4"/>
    <p:sldId id="258" r:id="rId5"/>
    <p:sldId id="259" r:id="rId6"/>
    <p:sldId id="260" r:id="rId7"/>
    <p:sldId id="261" r:id="rId8"/>
    <p:sldId id="262" r:id="rId9"/>
    <p:sldId id="263" r:id="rId10"/>
    <p:sldId id="273" r:id="rId11"/>
    <p:sldId id="274" r:id="rId12"/>
    <p:sldId id="269" r:id="rId13"/>
    <p:sldId id="268" r:id="rId14"/>
    <p:sldId id="265" r:id="rId15"/>
    <p:sldId id="266" r:id="rId16"/>
    <p:sldId id="270"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15"/>
    <a:srgbClr val="FF0000"/>
    <a:srgbClr val="FFFF00"/>
    <a:srgbClr val="00FFFF"/>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A25546E-0223-0947-A6E8-1BFD234BF60B}" type="datetimeFigureOut">
              <a:rPr lang="en-US" smtClean="0"/>
              <a:pPr/>
              <a:t>5/1/2019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D2DAC95-F887-314E-B190-4BECD8C390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25546E-0223-0947-A6E8-1BFD234BF60B}"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DAC95-F887-314E-B190-4BECD8C390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25546E-0223-0947-A6E8-1BFD234BF60B}"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DAC95-F887-314E-B190-4BECD8C390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25546E-0223-0947-A6E8-1BFD234BF60B}"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DAC95-F887-314E-B190-4BECD8C390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25546E-0223-0947-A6E8-1BFD234BF60B}"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DAC95-F887-314E-B190-4BECD8C390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25546E-0223-0947-A6E8-1BFD234BF60B}"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DAC95-F887-314E-B190-4BECD8C390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A25546E-0223-0947-A6E8-1BFD234BF60B}" type="datetimeFigureOut">
              <a:rPr lang="en-US" smtClean="0"/>
              <a:pPr/>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DAC95-F887-314E-B190-4BECD8C390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EA25546E-0223-0947-A6E8-1BFD234BF60B}" type="datetimeFigureOut">
              <a:rPr lang="en-US" smtClean="0"/>
              <a:pPr/>
              <a:t>5/1/2019</a:t>
            </a:fld>
            <a:endParaRPr lang="en-US"/>
          </a:p>
        </p:txBody>
      </p:sp>
      <p:sp>
        <p:nvSpPr>
          <p:cNvPr id="8" name="Slide Number Placeholder 7"/>
          <p:cNvSpPr>
            <a:spLocks noGrp="1"/>
          </p:cNvSpPr>
          <p:nvPr>
            <p:ph type="sldNum" sz="quarter" idx="11"/>
          </p:nvPr>
        </p:nvSpPr>
        <p:spPr/>
        <p:txBody>
          <a:bodyPr/>
          <a:lstStyle/>
          <a:p>
            <a:fld id="{5D2DAC95-F887-314E-B190-4BECD8C390B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5546E-0223-0947-A6E8-1BFD234BF60B}" type="datetimeFigureOut">
              <a:rPr lang="en-US" smtClean="0"/>
              <a:pPr/>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DAC95-F887-314E-B190-4BECD8C390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25546E-0223-0947-A6E8-1BFD234BF60B}"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D2DAC95-F887-314E-B190-4BECD8C390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A25546E-0223-0947-A6E8-1BFD234BF60B}"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DAC95-F887-314E-B190-4BECD8C390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A25546E-0223-0947-A6E8-1BFD234BF60B}" type="datetimeFigureOut">
              <a:rPr lang="en-US" smtClean="0"/>
              <a:pPr/>
              <a:t>5/1/2019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D2DAC95-F887-314E-B190-4BECD8C390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oafrica.about.com/od/rwandatravelguide/Rwanda_Travel_Guide.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70000"/>
          </a:blip>
          <a:stretch>
            <a:fillRect/>
          </a:stretch>
        </p:blipFill>
        <p:spPr>
          <a:xfrm>
            <a:off x="-1" y="0"/>
            <a:ext cx="9203877" cy="6858000"/>
          </a:xfrm>
          <a:prstGeom prst="rect">
            <a:avLst/>
          </a:prstGeom>
        </p:spPr>
      </p:pic>
      <p:sp>
        <p:nvSpPr>
          <p:cNvPr id="2" name="Title 1"/>
          <p:cNvSpPr>
            <a:spLocks noGrp="1"/>
          </p:cNvSpPr>
          <p:nvPr>
            <p:ph type="ctrTitle"/>
          </p:nvPr>
        </p:nvSpPr>
        <p:spPr/>
        <p:txBody>
          <a:bodyPr/>
          <a:lstStyle/>
          <a:p>
            <a:r>
              <a:rPr lang="en-US" dirty="0"/>
              <a:t>Rwandan Genocide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FF"/>
                </a:solidFill>
              </a:rPr>
              <a:t>Rwandan Genocide</a:t>
            </a:r>
          </a:p>
        </p:txBody>
      </p:sp>
      <p:sp>
        <p:nvSpPr>
          <p:cNvPr id="3" name="Content Placeholder 2"/>
          <p:cNvSpPr>
            <a:spLocks noGrp="1"/>
          </p:cNvSpPr>
          <p:nvPr>
            <p:ph idx="1"/>
          </p:nvPr>
        </p:nvSpPr>
        <p:spPr/>
        <p:txBody>
          <a:bodyPr/>
          <a:lstStyle/>
          <a:p>
            <a:r>
              <a:rPr lang="en-US" dirty="0"/>
              <a:t>Hutu killed friends, neighbors, schoolmates, murdering mostly Tutsis and some moderate Hutus</a:t>
            </a:r>
          </a:p>
          <a:p>
            <a:r>
              <a:rPr lang="en-US" dirty="0"/>
              <a:t>1 million innocent people slaughtered in under 100 days</a:t>
            </a:r>
          </a:p>
          <a:p>
            <a:r>
              <a:rPr lang="en-US" dirty="0"/>
              <a:t>The world did not react; watched it happen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FF"/>
                </a:solidFill>
              </a:rPr>
              <a:t>Genocide</a:t>
            </a:r>
          </a:p>
        </p:txBody>
      </p:sp>
      <p:sp>
        <p:nvSpPr>
          <p:cNvPr id="3" name="Content Placeholder 2"/>
          <p:cNvSpPr>
            <a:spLocks noGrp="1"/>
          </p:cNvSpPr>
          <p:nvPr>
            <p:ph idx="1"/>
          </p:nvPr>
        </p:nvSpPr>
        <p:spPr>
          <a:xfrm>
            <a:off x="457199" y="1600200"/>
            <a:ext cx="8194395" cy="4525963"/>
          </a:xfrm>
        </p:spPr>
        <p:txBody>
          <a:bodyPr>
            <a:normAutofit fontScale="92500" lnSpcReduction="20000"/>
          </a:bodyPr>
          <a:lstStyle/>
          <a:p>
            <a:r>
              <a:rPr lang="en-US" b="1" u="sng" dirty="0">
                <a:solidFill>
                  <a:srgbClr val="00FF00"/>
                </a:solidFill>
              </a:rPr>
              <a:t>Genocide</a:t>
            </a:r>
            <a:r>
              <a:rPr lang="en-US" dirty="0"/>
              <a:t>—the systematic extermination of a group of people on the basis of a defining characteristic</a:t>
            </a:r>
          </a:p>
          <a:p>
            <a:pPr lvl="1"/>
            <a:r>
              <a:rPr lang="en-US" dirty="0"/>
              <a:t>Race</a:t>
            </a:r>
          </a:p>
          <a:p>
            <a:pPr lvl="1"/>
            <a:r>
              <a:rPr lang="en-US" dirty="0"/>
              <a:t>Religion</a:t>
            </a:r>
          </a:p>
          <a:p>
            <a:pPr lvl="1"/>
            <a:r>
              <a:rPr lang="en-US" dirty="0"/>
              <a:t>Ethnicity</a:t>
            </a:r>
          </a:p>
          <a:p>
            <a:r>
              <a:rPr lang="en-US" dirty="0"/>
              <a:t>After WWII, the international community decided genocide should never happen again</a:t>
            </a:r>
          </a:p>
          <a:p>
            <a:pPr lvl="1"/>
            <a:r>
              <a:rPr lang="en-US" dirty="0"/>
              <a:t>Established the </a:t>
            </a:r>
            <a:r>
              <a:rPr lang="en-US" b="1" dirty="0">
                <a:solidFill>
                  <a:srgbClr val="00FF00"/>
                </a:solidFill>
              </a:rPr>
              <a:t>Genocide Convention </a:t>
            </a:r>
            <a:r>
              <a:rPr lang="en-US" dirty="0"/>
              <a:t>in 1948 which legally defined genocide &amp; obligates countries that sign the treaty to intervene to stop genocide when it is occurring.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3">
                                            <p:txEl>
                                              <p:pRg st="1" end="1"/>
                                            </p:txEl>
                                          </p:spTgt>
                                        </p:tgtEl>
                                        <p:attrNameLst>
                                          <p:attrName>ppt_x</p:attrName>
                                        </p:attrNameLst>
                                      </p:cBhvr>
                                    </p:anim>
                                    <p:anim from="0" to="-1.0" calcmode="lin" valueType="num">
                                      <p:cBhvr>
                                        <p:cTn id="14" dur="200" decel="50000" autoRev="1" fill="hold">
                                          <p:stCondLst>
                                            <p:cond delay="600"/>
                                          </p:stCondLst>
                                        </p:cTn>
                                        <p:tgtEl>
                                          <p:spTgt spid="3">
                                            <p:txEl>
                                              <p:pRg st="1" end="1"/>
                                            </p:txEl>
                                          </p:spTgt>
                                        </p:tgtEl>
                                        <p:attrNameLst>
                                          <p:attrName>xshear</p:attrName>
                                        </p:attrNameLst>
                                      </p:cBhvr>
                                    </p:anim>
                                    <p:animScale>
                                      <p:cBhvr>
                                        <p:cTn id="15" dur="200" decel="100000" autoRev="1" fill="hold">
                                          <p:stCondLst>
                                            <p:cond delay="600"/>
                                          </p:stCondLst>
                                        </p:cTn>
                                        <p:tgtEl>
                                          <p:spTgt spid="3">
                                            <p:txEl>
                                              <p:pRg st="1" end="1"/>
                                            </p:txEl>
                                          </p:spTgt>
                                        </p:tgtEl>
                                      </p:cBhvr>
                                      <p:from x="100000" y="100000"/>
                                      <p:to x="80000" y="100000"/>
                                    </p:animScale>
                                    <p:anim by="(#ppt_h/3+#ppt_w*0.1)" calcmode="lin" valueType="num">
                                      <p:cBhvr additive="sum">
                                        <p:cTn id="16" dur="200" decel="100000" autoRev="1" fill="hold">
                                          <p:stCondLst>
                                            <p:cond delay="600"/>
                                          </p:stCondLst>
                                        </p:cTn>
                                        <p:tgtEl>
                                          <p:spTgt spid="3">
                                            <p:txEl>
                                              <p:pRg st="1" end="1"/>
                                            </p:txEl>
                                          </p:spTgt>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3">
                                            <p:txEl>
                                              <p:pRg st="2" end="2"/>
                                            </p:txEl>
                                          </p:spTgt>
                                        </p:tgtEl>
                                        <p:attrNameLst>
                                          <p:attrName>ppt_x</p:attrName>
                                        </p:attrNameLst>
                                      </p:cBhvr>
                                    </p:anim>
                                    <p:anim from="0" to="-1.0" calcmode="lin" valueType="num">
                                      <p:cBhvr>
                                        <p:cTn id="20" dur="200" decel="50000" autoRev="1" fill="hold">
                                          <p:stCondLst>
                                            <p:cond delay="600"/>
                                          </p:stCondLst>
                                        </p:cTn>
                                        <p:tgtEl>
                                          <p:spTgt spid="3">
                                            <p:txEl>
                                              <p:pRg st="2" end="2"/>
                                            </p:txEl>
                                          </p:spTgt>
                                        </p:tgtEl>
                                        <p:attrNameLst>
                                          <p:attrName>xshear</p:attrName>
                                        </p:attrNameLst>
                                      </p:cBhvr>
                                    </p:anim>
                                    <p:animScale>
                                      <p:cBhvr>
                                        <p:cTn id="21" dur="200" decel="100000" autoRev="1" fill="hold">
                                          <p:stCondLst>
                                            <p:cond delay="600"/>
                                          </p:stCondLst>
                                        </p:cTn>
                                        <p:tgtEl>
                                          <p:spTgt spid="3">
                                            <p:txEl>
                                              <p:pRg st="2" end="2"/>
                                            </p:txEl>
                                          </p:spTgt>
                                        </p:tgtEl>
                                      </p:cBhvr>
                                      <p:from x="100000" y="100000"/>
                                      <p:to x="80000" y="100000"/>
                                    </p:animScale>
                                    <p:anim by="(#ppt_h/3+#ppt_w*0.1)" calcmode="lin" valueType="num">
                                      <p:cBhvr additive="sum">
                                        <p:cTn id="22" dur="200" decel="100000" autoRev="1" fill="hold">
                                          <p:stCondLst>
                                            <p:cond delay="600"/>
                                          </p:stCondLst>
                                        </p:cTn>
                                        <p:tgtEl>
                                          <p:spTgt spid="3">
                                            <p:txEl>
                                              <p:pRg st="2" end="2"/>
                                            </p:txEl>
                                          </p:spTgt>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from="(-#ppt_w/2)" to="(#ppt_x)" calcmode="lin" valueType="num">
                                      <p:cBhvr>
                                        <p:cTn id="25" dur="600" fill="hold">
                                          <p:stCondLst>
                                            <p:cond delay="0"/>
                                          </p:stCondLst>
                                        </p:cTn>
                                        <p:tgtEl>
                                          <p:spTgt spid="3">
                                            <p:txEl>
                                              <p:pRg st="3" end="3"/>
                                            </p:txEl>
                                          </p:spTgt>
                                        </p:tgtEl>
                                        <p:attrNameLst>
                                          <p:attrName>ppt_x</p:attrName>
                                        </p:attrNameLst>
                                      </p:cBhvr>
                                    </p:anim>
                                    <p:anim from="0" to="-1.0" calcmode="lin" valueType="num">
                                      <p:cBhvr>
                                        <p:cTn id="26" dur="200" decel="50000" autoRev="1" fill="hold">
                                          <p:stCondLst>
                                            <p:cond delay="600"/>
                                          </p:stCondLst>
                                        </p:cTn>
                                        <p:tgtEl>
                                          <p:spTgt spid="3">
                                            <p:txEl>
                                              <p:pRg st="3" end="3"/>
                                            </p:txEl>
                                          </p:spTgt>
                                        </p:tgtEl>
                                        <p:attrNameLst>
                                          <p:attrName>xshear</p:attrName>
                                        </p:attrNameLst>
                                      </p:cBhvr>
                                    </p:anim>
                                    <p:animScale>
                                      <p:cBhvr>
                                        <p:cTn id="27" dur="200" decel="100000" autoRev="1" fill="hold">
                                          <p:stCondLst>
                                            <p:cond delay="600"/>
                                          </p:stCondLst>
                                        </p:cTn>
                                        <p:tgtEl>
                                          <p:spTgt spid="3">
                                            <p:txEl>
                                              <p:pRg st="3" end="3"/>
                                            </p:txEl>
                                          </p:spTgt>
                                        </p:tgtEl>
                                      </p:cBhvr>
                                      <p:from x="100000" y="100000"/>
                                      <p:to x="80000" y="100000"/>
                                    </p:animScale>
                                    <p:anim by="(#ppt_h/3+#ppt_w*0.1)" calcmode="lin" valueType="num">
                                      <p:cBhvr additive="sum">
                                        <p:cTn id="28"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from="(-#ppt_w/2)" to="(#ppt_x)" calcmode="lin" valueType="num">
                                      <p:cBhvr>
                                        <p:cTn id="33" dur="600" fill="hold">
                                          <p:stCondLst>
                                            <p:cond delay="0"/>
                                          </p:stCondLst>
                                        </p:cTn>
                                        <p:tgtEl>
                                          <p:spTgt spid="3">
                                            <p:txEl>
                                              <p:pRg st="4" end="4"/>
                                            </p:txEl>
                                          </p:spTgt>
                                        </p:tgtEl>
                                        <p:attrNameLst>
                                          <p:attrName>ppt_x</p:attrName>
                                        </p:attrNameLst>
                                      </p:cBhvr>
                                    </p:anim>
                                    <p:anim from="0" to="-1.0" calcmode="lin" valueType="num">
                                      <p:cBhvr>
                                        <p:cTn id="34" dur="200" decel="50000" autoRev="1" fill="hold">
                                          <p:stCondLst>
                                            <p:cond delay="600"/>
                                          </p:stCondLst>
                                        </p:cTn>
                                        <p:tgtEl>
                                          <p:spTgt spid="3">
                                            <p:txEl>
                                              <p:pRg st="4" end="4"/>
                                            </p:txEl>
                                          </p:spTgt>
                                        </p:tgtEl>
                                        <p:attrNameLst>
                                          <p:attrName>xshear</p:attrName>
                                        </p:attrNameLst>
                                      </p:cBhvr>
                                    </p:anim>
                                    <p:animScale>
                                      <p:cBhvr>
                                        <p:cTn id="35" dur="200" decel="100000" autoRev="1" fill="hold">
                                          <p:stCondLst>
                                            <p:cond delay="600"/>
                                          </p:stCondLst>
                                        </p:cTn>
                                        <p:tgtEl>
                                          <p:spTgt spid="3">
                                            <p:txEl>
                                              <p:pRg st="4" end="4"/>
                                            </p:txEl>
                                          </p:spTgt>
                                        </p:tgtEl>
                                      </p:cBhvr>
                                      <p:from x="100000" y="100000"/>
                                      <p:to x="80000" y="100000"/>
                                    </p:animScale>
                                    <p:anim by="(#ppt_h/3+#ppt_w*0.1)" calcmode="lin" valueType="num">
                                      <p:cBhvr additive="sum">
                                        <p:cTn id="36"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from="(-#ppt_w/2)" to="(#ppt_x)" calcmode="lin" valueType="num">
                                      <p:cBhvr>
                                        <p:cTn id="41" dur="600" fill="hold">
                                          <p:stCondLst>
                                            <p:cond delay="0"/>
                                          </p:stCondLst>
                                        </p:cTn>
                                        <p:tgtEl>
                                          <p:spTgt spid="3">
                                            <p:txEl>
                                              <p:pRg st="5" end="5"/>
                                            </p:txEl>
                                          </p:spTgt>
                                        </p:tgtEl>
                                        <p:attrNameLst>
                                          <p:attrName>ppt_x</p:attrName>
                                        </p:attrNameLst>
                                      </p:cBhvr>
                                    </p:anim>
                                    <p:anim from="0" to="-1.0" calcmode="lin" valueType="num">
                                      <p:cBhvr>
                                        <p:cTn id="42" dur="200" decel="50000" autoRev="1" fill="hold">
                                          <p:stCondLst>
                                            <p:cond delay="600"/>
                                          </p:stCondLst>
                                        </p:cTn>
                                        <p:tgtEl>
                                          <p:spTgt spid="3">
                                            <p:txEl>
                                              <p:pRg st="5" end="5"/>
                                            </p:txEl>
                                          </p:spTgt>
                                        </p:tgtEl>
                                        <p:attrNameLst>
                                          <p:attrName>xshear</p:attrName>
                                        </p:attrNameLst>
                                      </p:cBhvr>
                                    </p:anim>
                                    <p:animScale>
                                      <p:cBhvr>
                                        <p:cTn id="43" dur="200" decel="100000" autoRev="1" fill="hold">
                                          <p:stCondLst>
                                            <p:cond delay="600"/>
                                          </p:stCondLst>
                                        </p:cTn>
                                        <p:tgtEl>
                                          <p:spTgt spid="3">
                                            <p:txEl>
                                              <p:pRg st="5" end="5"/>
                                            </p:txEl>
                                          </p:spTgt>
                                        </p:tgtEl>
                                      </p:cBhvr>
                                      <p:from x="100000" y="100000"/>
                                      <p:to x="80000" y="100000"/>
                                    </p:animScale>
                                    <p:anim by="(#ppt_h/3+#ppt_w*0.1)" calcmode="lin" valueType="num">
                                      <p:cBhvr additive="sum">
                                        <p:cTn id="44"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2618"/>
            <a:ext cx="6629400" cy="1826363"/>
          </a:xfrm>
        </p:spPr>
        <p:txBody>
          <a:bodyPr>
            <a:normAutofit/>
          </a:bodyPr>
          <a:lstStyle/>
          <a:p>
            <a:r>
              <a:rPr lang="en-US" dirty="0"/>
              <a:t>Warning: Photographs are graphic</a:t>
            </a:r>
          </a:p>
        </p:txBody>
      </p:sp>
      <p:sp>
        <p:nvSpPr>
          <p:cNvPr id="5" name="Subtitle 4"/>
          <p:cNvSpPr>
            <a:spLocks noGrp="1"/>
          </p:cNvSpPr>
          <p:nvPr>
            <p:ph type="body" idx="1"/>
          </p:nvPr>
        </p:nvSpPr>
        <p:spPr>
          <a:xfrm>
            <a:off x="685800" y="3019144"/>
            <a:ext cx="6629400" cy="1066688"/>
          </a:xfrm>
        </p:spPr>
        <p:txBody>
          <a:bodyPr>
            <a:normAutofit fontScale="92500" lnSpcReduction="10000"/>
          </a:bodyPr>
          <a:lstStyle/>
          <a:p>
            <a:r>
              <a:rPr lang="en-US" sz="2700" dirty="0"/>
              <a:t>Photo’s from TIME article: </a:t>
            </a:r>
            <a:r>
              <a:rPr lang="en-US" sz="2700" i="1" dirty="0"/>
              <a:t>When the World Turned Its Back: James </a:t>
            </a:r>
            <a:r>
              <a:rPr lang="en-US" sz="2700" i="1" dirty="0" err="1"/>
              <a:t>Nachtwey’s</a:t>
            </a:r>
            <a:r>
              <a:rPr lang="en-US" sz="2700" i="1" dirty="0"/>
              <a:t> Reflections on the Rwandan</a:t>
            </a:r>
            <a:endParaRPr lang="en-US" sz="27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 Hutu man who did not support the genocide had been imprisoned in the concentration camp, starved and attacked with machetes. He managed to survive after he was freed and was placed in the care of the Red Cross, Rwanda, 1994</a:t>
            </a:r>
          </a:p>
        </p:txBody>
      </p:sp>
      <p:pic>
        <p:nvPicPr>
          <p:cNvPr id="3" name="Picture 2"/>
          <p:cNvPicPr>
            <a:picLocks noChangeAspect="1"/>
          </p:cNvPicPr>
          <p:nvPr/>
        </p:nvPicPr>
        <p:blipFill>
          <a:blip r:embed="rId2"/>
          <a:stretch>
            <a:fillRect/>
          </a:stretch>
        </p:blipFill>
        <p:spPr>
          <a:xfrm>
            <a:off x="457200" y="1556879"/>
            <a:ext cx="7818649" cy="53028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The massacre at </a:t>
            </a:r>
            <a:r>
              <a:rPr lang="en-US" sz="1800" dirty="0" err="1"/>
              <a:t>Nyarabuye</a:t>
            </a:r>
            <a:r>
              <a:rPr lang="en-US" sz="1800" dirty="0"/>
              <a:t> took place in the grounds of a Catholic Church and school. Hundreds of Tutsis, including many children, were slaughtered at close range, Rwanda, 1994.</a:t>
            </a:r>
          </a:p>
        </p:txBody>
      </p:sp>
      <p:pic>
        <p:nvPicPr>
          <p:cNvPr id="3" name="Picture 2"/>
          <p:cNvPicPr>
            <a:picLocks noChangeAspect="1"/>
          </p:cNvPicPr>
          <p:nvPr/>
        </p:nvPicPr>
        <p:blipFill>
          <a:blip r:embed="rId2"/>
          <a:stretch>
            <a:fillRect/>
          </a:stretch>
        </p:blipFill>
        <p:spPr>
          <a:xfrm>
            <a:off x="457200" y="1417320"/>
            <a:ext cx="7991310" cy="54123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Hutus who fled into Zaire set up vast encampments in the plains below the volcanoes outside the town of </a:t>
            </a:r>
            <a:r>
              <a:rPr lang="en-US" sz="2400" dirty="0" err="1"/>
              <a:t>Goma</a:t>
            </a:r>
            <a:r>
              <a:rPr lang="en-US" sz="2400" dirty="0"/>
              <a:t> in 1994.</a:t>
            </a:r>
          </a:p>
        </p:txBody>
      </p:sp>
      <p:pic>
        <p:nvPicPr>
          <p:cNvPr id="3" name="Picture 2"/>
          <p:cNvPicPr>
            <a:picLocks noChangeAspect="1"/>
          </p:cNvPicPr>
          <p:nvPr/>
        </p:nvPicPr>
        <p:blipFill>
          <a:blip r:embed="rId2"/>
          <a:stretch>
            <a:fillRect/>
          </a:stretch>
        </p:blipFill>
        <p:spPr>
          <a:xfrm>
            <a:off x="812719" y="1599516"/>
            <a:ext cx="7635018" cy="52584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360064" cy="1143000"/>
          </a:xfrm>
        </p:spPr>
        <p:txBody>
          <a:bodyPr>
            <a:noAutofit/>
          </a:bodyPr>
          <a:lstStyle/>
          <a:p>
            <a:r>
              <a:rPr lang="en-US" sz="1800" dirty="0"/>
              <a:t>The massacre at </a:t>
            </a:r>
            <a:r>
              <a:rPr lang="en-US" sz="1800" dirty="0" err="1"/>
              <a:t>Nyarabuye</a:t>
            </a:r>
            <a:r>
              <a:rPr lang="en-US" sz="1800" dirty="0"/>
              <a:t> took place in the grounds of a Catholic Church and school. Hundreds of Tutsis, including many children, were slaughtered at close range in Rwanda, 1994 (left). Thousands were buried anonymously in mass, communal graves in Zaire, 1994 (right).</a:t>
            </a:r>
          </a:p>
        </p:txBody>
      </p:sp>
      <p:pic>
        <p:nvPicPr>
          <p:cNvPr id="3" name="Picture 2"/>
          <p:cNvPicPr>
            <a:picLocks noChangeAspect="1"/>
          </p:cNvPicPr>
          <p:nvPr/>
        </p:nvPicPr>
        <p:blipFill>
          <a:blip r:embed="rId2"/>
          <a:stretch>
            <a:fillRect/>
          </a:stretch>
        </p:blipFill>
        <p:spPr>
          <a:xfrm>
            <a:off x="828676" y="1590177"/>
            <a:ext cx="7381136" cy="52678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Sick children were carried by their fathers to a clinic in Zaire, 1994.</a:t>
            </a:r>
          </a:p>
        </p:txBody>
      </p:sp>
      <p:pic>
        <p:nvPicPr>
          <p:cNvPr id="4" name="Picture 3"/>
          <p:cNvPicPr>
            <a:picLocks noChangeAspect="1"/>
          </p:cNvPicPr>
          <p:nvPr/>
        </p:nvPicPr>
        <p:blipFill>
          <a:blip r:embed="rId2"/>
          <a:stretch>
            <a:fillRect/>
          </a:stretch>
        </p:blipFill>
        <p:spPr>
          <a:xfrm>
            <a:off x="1065126" y="1728348"/>
            <a:ext cx="7468941" cy="51296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africa"/>
          <p:cNvPicPr>
            <a:picLocks noChangeAspect="1" noChangeArrowheads="1"/>
          </p:cNvPicPr>
          <p:nvPr/>
        </p:nvPicPr>
        <p:blipFill>
          <a:blip r:embed="rId2"/>
          <a:srcRect/>
          <a:stretch>
            <a:fillRect/>
          </a:stretch>
        </p:blipFill>
        <p:spPr bwMode="auto">
          <a:xfrm>
            <a:off x="0" y="0"/>
            <a:ext cx="7696200" cy="6858000"/>
          </a:xfrm>
          <a:prstGeom prst="rect">
            <a:avLst/>
          </a:prstGeom>
          <a:noFill/>
          <a:ln w="9525">
            <a:noFill/>
            <a:miter lim="800000"/>
            <a:headEnd/>
            <a:tailEnd/>
          </a:ln>
        </p:spPr>
      </p:pic>
      <p:sp>
        <p:nvSpPr>
          <p:cNvPr id="4099" name="Rectangle 7"/>
          <p:cNvSpPr>
            <a:spLocks noChangeArrowheads="1"/>
          </p:cNvSpPr>
          <p:nvPr/>
        </p:nvSpPr>
        <p:spPr bwMode="auto">
          <a:xfrm>
            <a:off x="7696200" y="60325"/>
            <a:ext cx="1447800" cy="6797675"/>
          </a:xfrm>
          <a:prstGeom prst="rect">
            <a:avLst/>
          </a:prstGeom>
          <a:solidFill>
            <a:srgbClr val="000000"/>
          </a:solidFill>
          <a:ln w="9525">
            <a:noFill/>
            <a:miter lim="800000"/>
            <a:headEnd/>
            <a:tailEnd/>
          </a:ln>
        </p:spPr>
        <p:txBody>
          <a:bodyPr anchor="ctr">
            <a:prstTxWarp prst="textNoShape">
              <a:avLst/>
            </a:prstTxWarp>
            <a:spAutoFit/>
          </a:bodyPr>
          <a:lstStyle/>
          <a:p>
            <a:pPr algn="ctr"/>
            <a:r>
              <a:rPr lang="en-US" sz="4000" b="1">
                <a:latin typeface="Stencil" charset="0"/>
              </a:rPr>
              <a:t>I</a:t>
            </a:r>
          </a:p>
          <a:p>
            <a:pPr algn="ctr"/>
            <a:r>
              <a:rPr lang="en-US" sz="4000" b="1">
                <a:latin typeface="Stencil" charset="0"/>
              </a:rPr>
              <a:t>m</a:t>
            </a:r>
          </a:p>
          <a:p>
            <a:pPr algn="ctr"/>
            <a:r>
              <a:rPr lang="en-US" sz="4000" b="1">
                <a:latin typeface="Stencil" charset="0"/>
              </a:rPr>
              <a:t>p</a:t>
            </a:r>
          </a:p>
          <a:p>
            <a:pPr algn="ctr"/>
            <a:r>
              <a:rPr lang="en-US" sz="4000" b="1">
                <a:latin typeface="Stencil" charset="0"/>
              </a:rPr>
              <a:t>e</a:t>
            </a:r>
          </a:p>
          <a:p>
            <a:pPr algn="ctr"/>
            <a:r>
              <a:rPr lang="en-US" sz="4000" b="1">
                <a:latin typeface="Stencil" charset="0"/>
              </a:rPr>
              <a:t>r</a:t>
            </a:r>
          </a:p>
          <a:p>
            <a:pPr algn="ctr"/>
            <a:r>
              <a:rPr lang="en-US" sz="4000" b="1">
                <a:latin typeface="Stencil" charset="0"/>
              </a:rPr>
              <a:t>i</a:t>
            </a:r>
          </a:p>
          <a:p>
            <a:pPr algn="ctr"/>
            <a:r>
              <a:rPr lang="en-US" sz="4000" b="1">
                <a:latin typeface="Stencil" charset="0"/>
              </a:rPr>
              <a:t>a</a:t>
            </a:r>
          </a:p>
          <a:p>
            <a:pPr algn="ctr"/>
            <a:r>
              <a:rPr lang="en-US" sz="4000" b="1">
                <a:latin typeface="Stencil" charset="0"/>
              </a:rPr>
              <a:t>l</a:t>
            </a:r>
          </a:p>
          <a:p>
            <a:pPr algn="ctr"/>
            <a:r>
              <a:rPr lang="en-US" sz="4000" b="1">
                <a:latin typeface="Stencil" charset="0"/>
              </a:rPr>
              <a:t>i</a:t>
            </a:r>
          </a:p>
          <a:p>
            <a:pPr algn="ctr"/>
            <a:r>
              <a:rPr lang="en-US" sz="4000" b="1">
                <a:latin typeface="Stencil" charset="0"/>
              </a:rPr>
              <a:t>s</a:t>
            </a:r>
          </a:p>
          <a:p>
            <a:pPr algn="ctr"/>
            <a:r>
              <a:rPr lang="en-US" sz="4000" b="1">
                <a:latin typeface="Stencil" charset="0"/>
              </a:rPr>
              <a: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r>
              <a:rPr lang="en-US" dirty="0">
                <a:solidFill>
                  <a:srgbClr val="FF00FF"/>
                </a:solidFill>
              </a:rPr>
              <a:t>Leopold and the Division of Hutus and Tutsi’s</a:t>
            </a:r>
          </a:p>
        </p:txBody>
      </p:sp>
      <p:sp>
        <p:nvSpPr>
          <p:cNvPr id="76803" name="Rectangle 3"/>
          <p:cNvSpPr>
            <a:spLocks noGrp="1" noChangeArrowheads="1"/>
          </p:cNvSpPr>
          <p:nvPr>
            <p:ph idx="1"/>
          </p:nvPr>
        </p:nvSpPr>
        <p:spPr/>
        <p:txBody>
          <a:bodyPr/>
          <a:lstStyle/>
          <a:p>
            <a:r>
              <a:rPr lang="en-US" dirty="0"/>
              <a:t>Hutu’s and Tutsi’s are the two major ethnic groups of the Congo</a:t>
            </a:r>
          </a:p>
          <a:p>
            <a:r>
              <a:rPr lang="en-US" dirty="0"/>
              <a:t>Belgians gave the Tutsi’s (minority) some power because they were “more civilized” than the Hutu’s</a:t>
            </a:r>
          </a:p>
          <a:p>
            <a:r>
              <a:rPr lang="en-US" dirty="0"/>
              <a:t>Tutsi’s oppressed the Hutu’s</a:t>
            </a:r>
          </a:p>
          <a:p>
            <a:r>
              <a:rPr lang="en-US" dirty="0"/>
              <a:t>Hutu’s eventually fought back and oppressed the Tutsi’s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decel="50000" fill="hold">
                                          <p:stCondLst>
                                            <p:cond delay="0"/>
                                          </p:stCondLst>
                                        </p:cTn>
                                        <p:tgtEl>
                                          <p:spTgt spid="7680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680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680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680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680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680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680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68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 calcmode="lin" valueType="num">
                                      <p:cBhvr>
                                        <p:cTn id="19" dur="500" decel="50000" fill="hold">
                                          <p:stCondLst>
                                            <p:cond delay="0"/>
                                          </p:stCondLst>
                                        </p:cTn>
                                        <p:tgtEl>
                                          <p:spTgt spid="7680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680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680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7680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680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680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680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680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6803">
                                            <p:txEl>
                                              <p:pRg st="2" end="2"/>
                                            </p:txEl>
                                          </p:spTgt>
                                        </p:tgtEl>
                                        <p:attrNameLst>
                                          <p:attrName>style.visibility</p:attrName>
                                        </p:attrNameLst>
                                      </p:cBhvr>
                                      <p:to>
                                        <p:strVal val="visible"/>
                                      </p:to>
                                    </p:set>
                                    <p:anim calcmode="lin" valueType="num">
                                      <p:cBhvr>
                                        <p:cTn id="31" dur="500" decel="50000" fill="hold">
                                          <p:stCondLst>
                                            <p:cond delay="0"/>
                                          </p:stCondLst>
                                        </p:cTn>
                                        <p:tgtEl>
                                          <p:spTgt spid="7680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680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680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7680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680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680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680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680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6803">
                                            <p:txEl>
                                              <p:pRg st="3" end="3"/>
                                            </p:txEl>
                                          </p:spTgt>
                                        </p:tgtEl>
                                        <p:attrNameLst>
                                          <p:attrName>style.visibility</p:attrName>
                                        </p:attrNameLst>
                                      </p:cBhvr>
                                      <p:to>
                                        <p:strVal val="visible"/>
                                      </p:to>
                                    </p:set>
                                    <p:anim calcmode="lin" valueType="num">
                                      <p:cBhvr>
                                        <p:cTn id="43" dur="500" decel="50000" fill="hold">
                                          <p:stCondLst>
                                            <p:cond delay="0"/>
                                          </p:stCondLst>
                                        </p:cTn>
                                        <p:tgtEl>
                                          <p:spTgt spid="7680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680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680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7680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680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680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680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00FF"/>
                </a:solidFill>
              </a:rPr>
              <a:t>How are they different?</a:t>
            </a:r>
          </a:p>
        </p:txBody>
      </p:sp>
      <p:sp>
        <p:nvSpPr>
          <p:cNvPr id="3" name="Content Placeholder 2"/>
          <p:cNvSpPr>
            <a:spLocks noGrp="1"/>
          </p:cNvSpPr>
          <p:nvPr>
            <p:ph idx="1"/>
          </p:nvPr>
        </p:nvSpPr>
        <p:spPr/>
        <p:txBody>
          <a:bodyPr/>
          <a:lstStyle/>
          <a:p>
            <a:r>
              <a:rPr lang="en-US" dirty="0"/>
              <a:t>Tutsi’s were said to be taller and have thinner noses</a:t>
            </a:r>
          </a:p>
          <a:p>
            <a:r>
              <a:rPr lang="en-US" dirty="0"/>
              <a:t>Belgians forced Hutu and Tutsi to carry identification cards stating their ethnic identity</a:t>
            </a:r>
          </a:p>
          <a:p>
            <a:r>
              <a:rPr lang="en-US" dirty="0"/>
              <a:t>Only allowed Tutsi to get a higher education and hold positions of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FF"/>
                </a:solidFill>
              </a:rPr>
              <a:t>Independence</a:t>
            </a:r>
          </a:p>
        </p:txBody>
      </p:sp>
      <p:sp>
        <p:nvSpPr>
          <p:cNvPr id="3" name="Content Placeholder 2"/>
          <p:cNvSpPr>
            <a:spLocks noGrp="1"/>
          </p:cNvSpPr>
          <p:nvPr>
            <p:ph idx="1"/>
          </p:nvPr>
        </p:nvSpPr>
        <p:spPr>
          <a:xfrm>
            <a:off x="457199" y="1417638"/>
            <a:ext cx="8304841" cy="1090576"/>
          </a:xfrm>
        </p:spPr>
        <p:txBody>
          <a:bodyPr>
            <a:normAutofit fontScale="92500"/>
          </a:bodyPr>
          <a:lstStyle/>
          <a:p>
            <a:r>
              <a:rPr lang="en-US" dirty="0"/>
              <a:t>1962: the Congo gained its independence and split into two countries: Rwanda and Burundi</a:t>
            </a:r>
          </a:p>
        </p:txBody>
      </p:sp>
      <p:pic>
        <p:nvPicPr>
          <p:cNvPr id="14340" name="Picture 5" descr="rwanda">
            <a:hlinkClick r:id="rId2"/>
          </p:cNvPr>
          <p:cNvPicPr>
            <a:picLocks noChangeAspect="1" noChangeArrowheads="1"/>
          </p:cNvPicPr>
          <p:nvPr/>
        </p:nvPicPr>
        <p:blipFill>
          <a:blip r:embed="rId3"/>
          <a:srcRect/>
          <a:stretch>
            <a:fillRect/>
          </a:stretch>
        </p:blipFill>
        <p:spPr bwMode="auto">
          <a:xfrm>
            <a:off x="1179933" y="2508214"/>
            <a:ext cx="6973467" cy="43497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
            <a:ext cx="7467600" cy="1143000"/>
          </a:xfrm>
        </p:spPr>
        <p:txBody>
          <a:bodyPr/>
          <a:lstStyle/>
          <a:p>
            <a:r>
              <a:rPr lang="en-US" dirty="0">
                <a:solidFill>
                  <a:srgbClr val="FF00FF"/>
                </a:solidFill>
              </a:rPr>
              <a:t>Conflict</a:t>
            </a:r>
          </a:p>
        </p:txBody>
      </p:sp>
      <p:sp>
        <p:nvSpPr>
          <p:cNvPr id="3" name="Content Placeholder 2"/>
          <p:cNvSpPr>
            <a:spLocks noGrp="1"/>
          </p:cNvSpPr>
          <p:nvPr>
            <p:ph idx="1"/>
          </p:nvPr>
        </p:nvSpPr>
        <p:spPr>
          <a:xfrm>
            <a:off x="155575" y="1190625"/>
            <a:ext cx="8735319" cy="4525963"/>
          </a:xfrm>
        </p:spPr>
        <p:txBody>
          <a:bodyPr/>
          <a:lstStyle/>
          <a:p>
            <a:r>
              <a:rPr lang="en-US" dirty="0"/>
              <a:t>Hutu majority took control in Rwanda</a:t>
            </a:r>
          </a:p>
          <a:p>
            <a:r>
              <a:rPr lang="en-US" dirty="0"/>
              <a:t>Tutsi’s formed the Rwandan Patriotic Front in Uganda led by Paul </a:t>
            </a:r>
            <a:r>
              <a:rPr lang="en-US" dirty="0" err="1"/>
              <a:t>Kagame</a:t>
            </a:r>
            <a:endParaRPr lang="en-US" dirty="0"/>
          </a:p>
          <a:p>
            <a:r>
              <a:rPr lang="en-US" dirty="0"/>
              <a:t>The final straw for the Hutu came when President Juvenal </a:t>
            </a:r>
            <a:r>
              <a:rPr lang="en-US" dirty="0" err="1"/>
              <a:t>Habyarimana’s</a:t>
            </a:r>
            <a:r>
              <a:rPr lang="en-US" dirty="0"/>
              <a:t> plane was shot down on April 6, 1994</a:t>
            </a:r>
          </a:p>
        </p:txBody>
      </p:sp>
      <p:sp>
        <p:nvSpPr>
          <p:cNvPr id="15364" name="AutoShape 2" descr="data:image/jpg;base64,/9j/4AAQSkZJRgABAQAAAQABAAD/2wBDAAkGBwgHBgkIBwgKCgkLDRYPDQwMDRsUFRAWIB0iIiAdHx8kKDQsJCYxJx8fLT0tMTU3Ojo6Iys/RD84QzQ5Ojf/2wBDAQoKCg0MDRoPDxo3JR8lNzc3Nzc3Nzc3Nzc3Nzc3Nzc3Nzc3Nzc3Nzc3Nzc3Nzc3Nzc3Nzc3Nzc3Nzc3Nzc3Nzf/wAARCAC7AJUDASIAAhEBAxEB/8QAHAAAAAcBAQAAAAAAAAAAAAAAAAECAwQFBgcI/8QASBAAAQMCAwQFCAUICQUAAAAAAQACAwQRBRIhBjFBURMiYXGxFCMyQoGRodIHVXKkwRUWUnOjstHhFyQ0NUNUYpTwJTNFZIT/xAAaAQACAwEBAAAAAAAAAAAAAAAAAQIDBQQG/8QAIxEAAgICAwACAwEBAAAAAAAAAAECEQMhBBIxQVETIjIUYf/aAAwDAQACEQMRAD8AzNUb1U/61/7xTfBOVB/rM+n+K/8AeKbXUjlY2R1k5wSHeldL4IYDbh1k4waJtwtqnWbkAhPrJe4XCRY3Sz6JvpZAxiVxKTHvTVRV07fSlbfkDdNx11OR/wBwW7VHsh9WT2oykQyxyi8b2n2pTiL6J+h4HdFrdEjCYgiUL8kHoBAfIobtUhx1ThGiadvQDFBBBoNkExD1Rbymb9Y7xKSEdRbymX7bv3ikgpIBLxqlWSXG5QueKGNBS6JbBpe6akBNlXYniDshpqc6+sRy7FCUlFEoxcnofqsVhju2IZ3A2uNw/iqyWoqqx2U9I5vANbYK4wjAWGNstW3M92obuDVpKWjhYAGRNFuQsuHJyH8Gji4lrZgjh9Vv8mmaLXvlRRUNS45W08zif9JXUYIRwaFMjpQBmy9m5Uf6H9HSuHH7OTCjqYcuaKVjid9iLKXBVzRuyyNLgBcnjZdNko2uF8gPDUKpxDCYJr5ohfmFOPJaIS4UWtGYje2RuZhuD8E4EzW0U2FyB7Xl0DnW14dn806xzXtDm7itDHlU1Zl5cMsUqYHpTRogWowFaVUEUkjVKIsismAfDVBAN5oIEHUf2mX9Y7xKSlzjz8n23eJSAkARRuRkIiEhojV8vQ0zn8bad6i7OUYnq87wHBmpvz4J/ExmZHGLDMeKudnqYQ0zjpmLtSOK4+RLdHdxoXss4YyTaynQwahNwttqp8AuAuGZqQJNHT5raK4goTlvY2PaolD+iNSrmF7nABzNRusVBFsiI7DwR6JPeVBrsNswuykae5aG2noe9MVbLsHVGql8EFLZgcQomuzse27ToQVkXQuoax0DiTG65Z2hdDxGKz3myy2PQeZ6Vo1jdcfirOPk6yoq5WJThZV8EEN4vz1Ra3WujBYTrpLb33JwoJgAIIwgmAJ2+fk/WO8UQFkqbWeT7bvEorKICNLpwBJA1SwEMCBiLLuiO/fpzWgwhlqVh4cFT1kLnhhb6p1urnCnXomdxXBn/s0uN/JZxnWyn03C6gU5a2xedVMbjdDSgiQa925ckzvx6ReUDWh1yryKBrmNLHCwOnNY2kx6jmeGwygOO6+itqfETlAaSOsPaqrplkl2WmaCMiRxaSW24XSKsMYywIKhy1RYc24kXVPV4/R039omAPIlNz+BLHTuwsSbmJyjes3ibM9PO0g2ym60UeJsroh5PSzSN4Pawke+ypcZa3opXN6twRlOhCI32HJpxZk2G7GnmEoBBgs0DkEpbi8POy9CskJbii4KRADQOKCF0FKwFTC00n2j4ogLhLm1lfb9I+JRAWCiAi2qcLmMDnvHVaCSAbXSBqUqSMyRyRje5hA9yjPUXRZiS7q/BySmfURF1PIWte3QbiCeF1Lw2KSkgihqIy1+UEg7xdR/KhTimpmtzPNgW352WkpXup6ZrujilY8ZbyszWsb6X3b1lOcpemzLHGHhXVAMcQmkc4ZwCxjN5HPXcoYqKKN0PlFM6YPcAZZD1BrYm5G7nYLS4jh3T08dU25jmGtvUdxb2W4DkquWkmyMiDInxsPVa8blF0tslFOXhIqaLDqSGmqjhJjdVx52BshYXdxGl+wj3pOHTQkxFlSA2RxyxkEyC3MWUmOOsq84qpGuZltl3tHLeipqMx19OHenFcvt+k78bAe9QnT2ThGSdF5X1FP5O03qWOy6Z4cocONiSsdXNlE00kEQa6NplJ5jTjqRvvot1i0Rkw6IsPWjF22WWqcPlLopopHhrhvtf4KMaQ2m1RHo8QqqvDJpoBl8nY0vdFI8G5JFrONnEW9x0TT2TVcQ6Q6v0cdSddFYxUNS8sjknBjBHUY2wNuaerabyUWaCCN1h8VLsr0JQpUUuM4NBhbGx0czZ4XMD8175ewfw1VKWkLVbQscKCJ7wAdGgDgFmXrR4knKFszObBQmkvoZdvQS8qSRZdRw0ENEEAexBSEPSt84/wC0fFEG3CdkHnH/AGj4omqJKhoNsUsAhwPI3SsvWCMgoexi5KGaOuFc+IyUtgWysFwCVrtmGx4lDU4c+we5nSRF3Bw4e0eCosOxC1HNQzOyRSG7Xm9geRHLt4Kx2TIhxh7mPBMbCSQb3vppzWfPF1maqzrJj/6h2jrZqCSWAtDmF2WSJwuCR/zfvUsy0kxBjp6lp5NIcPjZR9oej/KBqYxlMwu9o/S4pNFWZQLdy5skaZ0Y6astG5mxZo4jEB6zyCfduCr6fq+cvcl+p5p2vrHuo3CMG+WyqY8dpGRshla5paesXCwUErL9I2Q85SgE7lDo4J2OlbA5uQ743AEC/YVKw7FaF1M5gyvY8CxvuUUSPzeUxaWO4+s1RrY/bTQ/52H0xE3tZGAfeoM0kc1fDnBIDsxDRqUqurMxJaVSSVsEMpkmzFwHUseKEm5UhS6xWwtqK9skfk+VrXZ81gPRWYIClVsz6iZ0jtL7u5RSFs4cf44KJh8nL+TJYk6JD9yW4aJBCtOcSAgjbeyCdkaJkg67jzcfFE0JUh657z4oJEgnCyIo37klACtLK32Vv+V4o23vIx7PgT+CqAU1NjLsEmp62PWWOVrmNvvsUpK0Sg6ZqcYcXuPNhsVDgdZ1vxV3jDaWqiixegdehrm37Y38jyKzzCWSua7eCs2cdmtilosZq2KGLI7Vx3NWaxfB6vEAJGtETHm1y4BSq1tY2XpqFjTMfRzHQKdRw4jICJHWdccAdLanR1991FKtk3LtplTSYHiWGxF2cuiAPWMgLXfZ139i1OF4yPJ2xVnVcGixsdVHGBYoGPLXtFrG72ZRrxUWfDZ5LOdWhz2kEtEVgfaTdJqySuPhYVc7SSWm4OqoqyTNJbgFKq5cgDQdALKqlfmcSreLjfazn5mT9UgnFIQRX1WiZQbikFGSEgalACrckEAdEECtEqT0nd58Uht7p2Qdc95SbIJUE5IATliTomJ6mKmF5XgchxQFBzyNhidJIbNaLkrGYpXOraku3NGjRfcpeKYhLWggdWIHRv8AFVRHM69qqnL4JxR0/BsRkoKMMLRLTTxscYiTY3aNRyIUV9WZJXPaLXO4nVJoP63s3RVcYv0LOhm7C3cfBRJtHZm6EG648lp7NHDTjaLmnm6SLI4WISTiNRRygGF0o4FuhCRhtVFK4Z7B4FlfMigcwPsPddUttHRFJkIY7XVRazyKaxHpPeAEt7pI4nOIOd9wbDcrOOSlDNWtBA4JNNRHF6wUsBy3bmkfvDGjj3pftJ0hy6xXYweN4s6mmEMcZlNusb7uxVgxx1taZ/vUaoeYa2aKVxf1zZxR2B9ULRxR6xoyMs+8rJbcaa7/AAJB3JxuKRE6skHsUEAcgitZW2yqi2jrIH+vbv0TzXNPokHuKorIBrhue4e1OxdS+GqCqIayaMFuYHvCCdoj0ZppRZ57ykoqqdkTnFzha549qqKrFCbtj6o58SldFtEmur2xMcyI3fz4BU0hdKS97iXdqTmLjmJulA24XUG7CiKYupqNeKh1EduCtiy1wTc71FniBUWrQzR/R5iIZU1GGTm7ZhnYDuuNCFM2hoZcMe+WNjn0ZNwRvj7O5Yimnkoa+Gqi0MTw4f8AO5dcpp2YjSNljGZkrb2UHBTVMthNwdowAqASHRv15jgplNi9VE0gOzW3XVzWbFmZ5mw5wgedTGdWO7OxVcuBVVDM2Oujkp38CRdru47lzSxuL2dscsZkqmqK2pcCMsTT3ldE+jimvFiEouQCI+kPrG1z4hYWNvktO5zWukkIytaN5PAe+wXYdl8I/I+z9PSPHnsueY83nU/FWYYbsq5EtdTzbtDTuhrpQ4WeyRzD3gkJimmBaGu9hV/t1B0e0WMQgehUucPbr+KyrbjssV1I4WWaIlNQvzMF04VIQYTgTGayMSIAcfGHbjZBI6TmgigHqqV7pXkniePao5Ou690/MLyP+0fFNhqrJAa3nZPNaE0NEsFAAcLyjtCTJGEb9LO5FHI7TcgCDLG3NZbzYKcupzAd8Zy2vz3LDytJF+K1GwNQxmMRQymzZ/Nknn6vx09qa9A6zh0DHkAgXK0UWHQvhMc0UckTvUe3MD71BoqBzQ297jiom2O11Hsph1nubNWub5mC+/tPIJy+iK9sh4pQ7LYJjVJPUXhkYekETAXMB4EjW2q01Fi+H4kw+Q1UUxtfK13WHs3rhzsc/Lsz6qZ4M7z19OP4Kbsbs9X41i9TPRVzqKWiylrgS6+Ynf7k+iSJOTbK76SohFtziLPVmax3vaP4LGyMAce9bX6VmVcG09Ka6OMTCna10sd8stidbHULG1LbEkIQmCIdXTgl30sU3Abpcgs26YhtztUYKYLtUtpugBy6CSgkMnyjzj+8+KRZOSjru7z4pvVQGwijRHcgEAG4ZmlvMI2nNG08xdAa7uSba60Y7DZAAc3QpeHyugqGuYbG+/keBRO1F0yCWvBHO6aA9KbK4kcZwSnqhpIW5ZCODxoVhfpE2TlxOlNdH162ncWVB4yDg63db4hN/Q/jojqpcKmd1KgZ4rnc8DUe0eC6dinRQRGpeALdR55tJt8L3Tb2Kjy/SVNTguIh8eVxtYZm7l1v6LquKPFahrjZ1XTtcBawu06j4rmW0DWnF5nNBc2EvccvYdPirTZbFJaVlPXDMHRvbmcN+UHrAd6sq1TEbr6bcPjnwekxEAiSCQsNh6p/muQOsWg79F37b9sGLbDVM8DmyROjE0ThxC8/DRgVaWgENDmv4WKkekzVFBGJpgwkjQuJAvYAXJ9wKnuw8Mjc2Nkzpi1jmNJHrbgdNTYON9LAd9nYFPJGeks22vDkiaLGydAJ1vcnj/BJNg4oGBBC1xdBFAWcjbuPefFNWXcXbCbNH/xv7eT5kk7B7M/Vn7eX5lCyRw4goBpXcRsFsxb+7P28vzIhsHszb+7P28vzIsDiFtCOaYAOaTsd+AXdTsHsz9W/eJfmRfmDsxc/9M3/APsS/MlYjh4F2plzesu7fmDswN2GfeJfmQ/MHZg78M+8S/MnYHGsGrZaCtiqIXZXxODmnkQV3fHMXgrtjfL4jZs8OYHkeI9huqwbBbMg6YbbuqJfmV8zAcNGBjDxTHyUB9ozI879+t7p2BwV8MzoqpkYEhmaXvdpchuo15XOqRgd207Y3EgGzrd/812Wl2NwCMsyUBFmEDz8h0Nv9SRDsVs9G4FmHkWvbz8nP7Ss7ogzD1mMVOz9JU4VBOK/DaiKxDtOicR6vLwXOXl8Yc14s5ptqvQU+x+AyMcJKEuF+M8nzKIdgdmJBd+GXNv8xL8yTkqBHFMKqRTirmu0SCBwiuAes4tbuPYSVfYjilNiDadrqyICGN2fOwgPsSWi1tSTq4cbjtXTP6Ptlvqv7zL8yS/YDZho6uGEf/RL8yrbJI5rUTYYM9RKxk8ZlJ83GDcjqtBPBxb1iDpcned0c1WB9FOyKkljmkY5rJpAHNFyfVBNjYjUXNxwvp1D8w9mfq37xL8yMbB7NA6Yaf8AcS/MiwONeT0/+dj9kUnyoLs42E2a+rj/ALiX5kEdgP/Z"/>
          <p:cNvSpPr>
            <a:spLocks noChangeAspect="1" noChangeArrowheads="1"/>
          </p:cNvSpPr>
          <p:nvPr/>
        </p:nvSpPr>
        <p:spPr bwMode="auto">
          <a:xfrm>
            <a:off x="155575" y="-571500"/>
            <a:ext cx="952500" cy="1190625"/>
          </a:xfrm>
          <a:prstGeom prst="rect">
            <a:avLst/>
          </a:prstGeom>
          <a:noFill/>
          <a:ln w="9525">
            <a:noFill/>
            <a:miter lim="800000"/>
            <a:headEnd/>
            <a:tailEnd/>
          </a:ln>
        </p:spPr>
        <p:txBody>
          <a:bodyPr>
            <a:prstTxWarp prst="textNoShape">
              <a:avLst/>
            </a:prstTxWarp>
          </a:bodyPr>
          <a:lstStyle/>
          <a:p>
            <a:endParaRPr lang="en-US"/>
          </a:p>
        </p:txBody>
      </p:sp>
      <p:pic>
        <p:nvPicPr>
          <p:cNvPr id="15365" name="Picture 4" descr="http://www.paulkagame.com/old/res/photos/kagame_small.jpg"/>
          <p:cNvPicPr>
            <a:picLocks noChangeAspect="1" noChangeArrowheads="1"/>
          </p:cNvPicPr>
          <p:nvPr/>
        </p:nvPicPr>
        <p:blipFill>
          <a:blip r:embed="rId2"/>
          <a:srcRect/>
          <a:stretch>
            <a:fillRect/>
          </a:stretch>
        </p:blipFill>
        <p:spPr bwMode="auto">
          <a:xfrm>
            <a:off x="990600" y="4267200"/>
            <a:ext cx="2133600" cy="2590800"/>
          </a:xfrm>
          <a:prstGeom prst="rect">
            <a:avLst/>
          </a:prstGeom>
          <a:noFill/>
          <a:ln w="9525">
            <a:noFill/>
            <a:miter lim="800000"/>
            <a:headEnd/>
            <a:tailEnd/>
          </a:ln>
        </p:spPr>
      </p:pic>
      <p:pic>
        <p:nvPicPr>
          <p:cNvPr id="15366" name="Picture 6" descr="http://en.academic.ru/pictures/enwiki/74/Juvenal_Habyarimana.jpg"/>
          <p:cNvPicPr>
            <a:picLocks noChangeAspect="1" noChangeArrowheads="1"/>
          </p:cNvPicPr>
          <p:nvPr/>
        </p:nvPicPr>
        <p:blipFill>
          <a:blip r:embed="rId3"/>
          <a:srcRect/>
          <a:stretch>
            <a:fillRect/>
          </a:stretch>
        </p:blipFill>
        <p:spPr bwMode="auto">
          <a:xfrm>
            <a:off x="6172200" y="3886200"/>
            <a:ext cx="2286000" cy="2581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6"/>
          <p:cNvSpPr>
            <a:spLocks noChangeArrowheads="1"/>
          </p:cNvSpPr>
          <p:nvPr/>
        </p:nvSpPr>
        <p:spPr bwMode="auto">
          <a:xfrm>
            <a:off x="0" y="1752600"/>
            <a:ext cx="2362200" cy="2514600"/>
          </a:xfrm>
          <a:prstGeom prst="flowChartProcess">
            <a:avLst/>
          </a:prstGeom>
          <a:solidFill>
            <a:srgbClr val="FF66CC"/>
          </a:solidFill>
          <a:ln w="9525">
            <a:solidFill>
              <a:schemeClr val="tx1"/>
            </a:solidFill>
            <a:miter lim="800000"/>
            <a:headEnd/>
            <a:tailEnd/>
          </a:ln>
        </p:spPr>
        <p:txBody>
          <a:bodyPr wrap="none" anchor="ctr">
            <a:prstTxWarp prst="textNoShape">
              <a:avLst/>
            </a:prstTxWarp>
          </a:bodyPr>
          <a:lstStyle/>
          <a:p>
            <a:pPr algn="ctr"/>
            <a:r>
              <a:rPr lang="en-US" sz="3600" b="1">
                <a:solidFill>
                  <a:srgbClr val="001122"/>
                </a:solidFill>
                <a:latin typeface="Bodoni MT Black" pitchFamily="18" charset="0"/>
              </a:rPr>
              <a:t>Tutsi’s</a:t>
            </a:r>
          </a:p>
          <a:p>
            <a:pPr algn="ctr"/>
            <a:endParaRPr lang="en-US" sz="2000">
              <a:solidFill>
                <a:srgbClr val="001122"/>
              </a:solidFill>
            </a:endParaRPr>
          </a:p>
          <a:p>
            <a:pPr algn="ctr"/>
            <a:r>
              <a:rPr lang="en-US" sz="2000" b="1">
                <a:solidFill>
                  <a:srgbClr val="001122"/>
                </a:solidFill>
              </a:rPr>
              <a:t>Put in power by </a:t>
            </a:r>
          </a:p>
          <a:p>
            <a:pPr algn="ctr"/>
            <a:r>
              <a:rPr lang="en-US" sz="2000" b="1">
                <a:solidFill>
                  <a:srgbClr val="001122"/>
                </a:solidFill>
              </a:rPr>
              <a:t>The Belgians</a:t>
            </a:r>
          </a:p>
        </p:txBody>
      </p:sp>
      <p:sp>
        <p:nvSpPr>
          <p:cNvPr id="16387" name="AutoShape 7"/>
          <p:cNvSpPr>
            <a:spLocks noChangeArrowheads="1"/>
          </p:cNvSpPr>
          <p:nvPr/>
        </p:nvSpPr>
        <p:spPr bwMode="auto">
          <a:xfrm>
            <a:off x="2819400" y="228600"/>
            <a:ext cx="3505200" cy="2362200"/>
          </a:xfrm>
          <a:custGeom>
            <a:avLst/>
            <a:gdLst>
              <a:gd name="T0" fmla="*/ 426612058 w 21600"/>
              <a:gd name="T1" fmla="*/ 0 h 21600"/>
              <a:gd name="T2" fmla="*/ 0 w 21600"/>
              <a:gd name="T3" fmla="*/ 129166416 h 21600"/>
              <a:gd name="T4" fmla="*/ 426612058 w 21600"/>
              <a:gd name="T5" fmla="*/ 258332833 h 21600"/>
              <a:gd name="T6" fmla="*/ 568816023 w 21600"/>
              <a:gd name="T7" fmla="*/ 12916641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b="1"/>
              <a:t> Oppress the Hutu</a:t>
            </a:r>
          </a:p>
        </p:txBody>
      </p:sp>
      <p:sp>
        <p:nvSpPr>
          <p:cNvPr id="16388" name="AutoShape 8"/>
          <p:cNvSpPr>
            <a:spLocks noChangeArrowheads="1"/>
          </p:cNvSpPr>
          <p:nvPr/>
        </p:nvSpPr>
        <p:spPr bwMode="auto">
          <a:xfrm>
            <a:off x="6477000" y="1524000"/>
            <a:ext cx="2667000" cy="2743200"/>
          </a:xfrm>
          <a:prstGeom prst="flowChartAlternateProcess">
            <a:avLst/>
          </a:prstGeom>
          <a:solidFill>
            <a:srgbClr val="00FF00"/>
          </a:solidFill>
          <a:ln w="9525">
            <a:solidFill>
              <a:schemeClr val="tx1"/>
            </a:solidFill>
            <a:miter lim="800000"/>
            <a:headEnd/>
            <a:tailEnd/>
          </a:ln>
        </p:spPr>
        <p:txBody>
          <a:bodyPr wrap="none" anchor="ctr">
            <a:prstTxWarp prst="textNoShape">
              <a:avLst/>
            </a:prstTxWarp>
          </a:bodyPr>
          <a:lstStyle/>
          <a:p>
            <a:pPr algn="ctr"/>
            <a:r>
              <a:rPr lang="en-US" sz="4000" b="1">
                <a:solidFill>
                  <a:srgbClr val="0B0B23"/>
                </a:solidFill>
                <a:latin typeface="Castellar" pitchFamily="18" charset="0"/>
              </a:rPr>
              <a:t>Hutu</a:t>
            </a:r>
          </a:p>
        </p:txBody>
      </p:sp>
      <p:sp>
        <p:nvSpPr>
          <p:cNvPr id="16389" name="AutoShape 11"/>
          <p:cNvSpPr>
            <a:spLocks noChangeArrowheads="1"/>
          </p:cNvSpPr>
          <p:nvPr/>
        </p:nvSpPr>
        <p:spPr bwMode="auto">
          <a:xfrm>
            <a:off x="8072438" y="7088188"/>
            <a:ext cx="3657600" cy="2286000"/>
          </a:xfrm>
          <a:custGeom>
            <a:avLst/>
            <a:gdLst>
              <a:gd name="T0" fmla="*/ 433719575 w 21600"/>
              <a:gd name="T1" fmla="*/ 0 h 21600"/>
              <a:gd name="T2" fmla="*/ 433719575 w 21600"/>
              <a:gd name="T3" fmla="*/ 136178082 h 21600"/>
              <a:gd name="T4" fmla="*/ 92817027 w 21600"/>
              <a:gd name="T5" fmla="*/ 241935018 h 21600"/>
              <a:gd name="T6" fmla="*/ 619353545 w 21600"/>
              <a:gd name="T7" fmla="*/ 6808904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6390" name="AutoShape 15"/>
          <p:cNvSpPr>
            <a:spLocks noChangeArrowheads="1"/>
          </p:cNvSpPr>
          <p:nvPr/>
        </p:nvSpPr>
        <p:spPr bwMode="auto">
          <a:xfrm>
            <a:off x="2057400" y="3962400"/>
            <a:ext cx="4343400" cy="2590800"/>
          </a:xfrm>
          <a:prstGeom prst="leftArrow">
            <a:avLst>
              <a:gd name="adj1" fmla="val 50000"/>
              <a:gd name="adj2" fmla="val 41912"/>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b="1"/>
              <a:t>Rise up and oppress the </a:t>
            </a:r>
          </a:p>
          <a:p>
            <a:pPr algn="ctr"/>
            <a:r>
              <a:rPr lang="en-US" sz="2400" b="1"/>
              <a:t>Tutsi’s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Rectangle 7"/>
          <p:cNvSpPr>
            <a:spLocks noGrp="1" noChangeArrowheads="1"/>
          </p:cNvSpPr>
          <p:nvPr>
            <p:ph type="title"/>
          </p:nvPr>
        </p:nvSpPr>
        <p:spPr>
          <a:xfrm>
            <a:off x="1447800" y="277813"/>
            <a:ext cx="6172200" cy="941387"/>
          </a:xfrm>
          <a:solidFill>
            <a:srgbClr val="FFFF00"/>
          </a:solidFill>
        </p:spPr>
        <p:txBody>
          <a:bodyPr/>
          <a:lstStyle/>
          <a:p>
            <a:pPr eaLnBrk="1" hangingPunct="1">
              <a:defRPr/>
            </a:pPr>
            <a:r>
              <a:rPr lang="en-US" b="1" dirty="0">
                <a:solidFill>
                  <a:srgbClr val="001122"/>
                </a:solidFill>
              </a:rPr>
              <a:t>Ethnic Groups</a:t>
            </a:r>
          </a:p>
        </p:txBody>
      </p:sp>
      <p:sp>
        <p:nvSpPr>
          <p:cNvPr id="55302" name="Rectangle 6"/>
          <p:cNvSpPr>
            <a:spLocks noGrp="1" noChangeArrowheads="1"/>
          </p:cNvSpPr>
          <p:nvPr>
            <p:ph idx="1"/>
          </p:nvPr>
        </p:nvSpPr>
        <p:spPr>
          <a:xfrm>
            <a:off x="304800" y="1600200"/>
            <a:ext cx="8610600" cy="4876800"/>
          </a:xfrm>
        </p:spPr>
        <p:txBody>
          <a:bodyPr/>
          <a:lstStyle/>
          <a:p>
            <a:pPr algn="ctr" eaLnBrk="1" hangingPunct="1">
              <a:buFont typeface="Wingdings" pitchFamily="2" charset="2"/>
              <a:buNone/>
              <a:defRPr/>
            </a:pPr>
            <a:r>
              <a:rPr lang="en-US" sz="3600" b="1" dirty="0">
                <a:solidFill>
                  <a:srgbClr val="00FF00"/>
                </a:solidFill>
              </a:rPr>
              <a:t>Hutu</a:t>
            </a:r>
            <a:r>
              <a:rPr lang="en-US" sz="3600" dirty="0"/>
              <a:t> (Bantu)- 84% </a:t>
            </a:r>
          </a:p>
          <a:p>
            <a:pPr algn="ctr" eaLnBrk="1" hangingPunct="1">
              <a:buFont typeface="Wingdings" pitchFamily="2" charset="2"/>
              <a:buNone/>
              <a:defRPr/>
            </a:pPr>
            <a:endParaRPr lang="en-US" sz="3600" dirty="0"/>
          </a:p>
          <a:p>
            <a:pPr algn="ctr" eaLnBrk="1" hangingPunct="1">
              <a:buFont typeface="Wingdings" pitchFamily="2" charset="2"/>
              <a:buNone/>
              <a:defRPr/>
            </a:pPr>
            <a:r>
              <a:rPr lang="en-US" sz="3600" b="1" dirty="0">
                <a:solidFill>
                  <a:srgbClr val="FF66CC"/>
                </a:solidFill>
              </a:rPr>
              <a:t>Tutsi</a:t>
            </a:r>
            <a:r>
              <a:rPr lang="en-US" sz="3600" dirty="0"/>
              <a:t> (</a:t>
            </a:r>
            <a:r>
              <a:rPr lang="en-US" sz="3600" dirty="0" err="1"/>
              <a:t>Hamitic</a:t>
            </a:r>
            <a:r>
              <a:rPr lang="en-US" sz="3600" dirty="0"/>
              <a:t>)- 15%</a:t>
            </a:r>
          </a:p>
          <a:p>
            <a:pPr algn="ctr" eaLnBrk="1" hangingPunct="1">
              <a:buFont typeface="Wingdings" pitchFamily="2" charset="2"/>
              <a:buNone/>
              <a:defRPr/>
            </a:pPr>
            <a:endParaRPr lang="en-US" sz="3600" dirty="0"/>
          </a:p>
          <a:p>
            <a:pPr algn="ctr" eaLnBrk="1" hangingPunct="1">
              <a:buFont typeface="Wingdings" pitchFamily="2" charset="2"/>
              <a:buNone/>
              <a:defRPr/>
            </a:pPr>
            <a:r>
              <a:rPr lang="en-US" sz="3600" dirty="0" err="1"/>
              <a:t>Twa</a:t>
            </a:r>
            <a:r>
              <a:rPr lang="en-US" sz="3600" dirty="0"/>
              <a:t> (Pygmy)- 1%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solidFill>
                  <a:srgbClr val="FF00FF"/>
                </a:solidFill>
              </a:rPr>
              <a:t>Rwanda</a:t>
            </a:r>
          </a:p>
        </p:txBody>
      </p:sp>
      <p:sp>
        <p:nvSpPr>
          <p:cNvPr id="54275" name="Rectangle 3"/>
          <p:cNvSpPr>
            <a:spLocks noGrp="1" noChangeArrowheads="1"/>
          </p:cNvSpPr>
          <p:nvPr>
            <p:ph idx="1"/>
          </p:nvPr>
        </p:nvSpPr>
        <p:spPr>
          <a:xfrm>
            <a:off x="457200" y="1600200"/>
            <a:ext cx="8249618" cy="4525963"/>
          </a:xfrm>
        </p:spPr>
        <p:txBody>
          <a:bodyPr/>
          <a:lstStyle/>
          <a:p>
            <a:r>
              <a:rPr lang="en-US" dirty="0"/>
              <a:t>Just under 10 million people live in Rwanda making it the most densely populated country in Africa. </a:t>
            </a:r>
          </a:p>
          <a:p>
            <a:r>
              <a:rPr lang="en-US" dirty="0"/>
              <a:t>Life expectancy is around 49 years.</a:t>
            </a:r>
          </a:p>
          <a:p>
            <a:r>
              <a:rPr lang="en-US" dirty="0"/>
              <a:t>Birth rate is on average 5.37 per woman. </a:t>
            </a:r>
          </a:p>
          <a:p>
            <a:r>
              <a:rPr lang="en-US" dirty="0"/>
              <a:t>Literacy rate is just over 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decel="50000" fill="hold">
                                          <p:stCondLst>
                                            <p:cond delay="0"/>
                                          </p:stCondLst>
                                        </p:cTn>
                                        <p:tgtEl>
                                          <p:spTgt spid="5427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427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427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427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427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427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427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42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 calcmode="lin" valueType="num">
                                      <p:cBhvr>
                                        <p:cTn id="19" dur="500" decel="50000" fill="hold">
                                          <p:stCondLst>
                                            <p:cond delay="0"/>
                                          </p:stCondLst>
                                        </p:cTn>
                                        <p:tgtEl>
                                          <p:spTgt spid="5427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427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427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5427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427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427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427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427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4275">
                                            <p:txEl>
                                              <p:pRg st="2" end="2"/>
                                            </p:txEl>
                                          </p:spTgt>
                                        </p:tgtEl>
                                        <p:attrNameLst>
                                          <p:attrName>style.visibility</p:attrName>
                                        </p:attrNameLst>
                                      </p:cBhvr>
                                      <p:to>
                                        <p:strVal val="visible"/>
                                      </p:to>
                                    </p:set>
                                    <p:anim calcmode="lin" valueType="num">
                                      <p:cBhvr>
                                        <p:cTn id="31" dur="500" decel="50000" fill="hold">
                                          <p:stCondLst>
                                            <p:cond delay="0"/>
                                          </p:stCondLst>
                                        </p:cTn>
                                        <p:tgtEl>
                                          <p:spTgt spid="5427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427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427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5427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427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427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427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427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4275">
                                            <p:txEl>
                                              <p:pRg st="3" end="3"/>
                                            </p:txEl>
                                          </p:spTgt>
                                        </p:tgtEl>
                                        <p:attrNameLst>
                                          <p:attrName>style.visibility</p:attrName>
                                        </p:attrNameLst>
                                      </p:cBhvr>
                                      <p:to>
                                        <p:strVal val="visible"/>
                                      </p:to>
                                    </p:set>
                                    <p:anim calcmode="lin" valueType="num">
                                      <p:cBhvr>
                                        <p:cTn id="43" dur="500" decel="50000" fill="hold">
                                          <p:stCondLst>
                                            <p:cond delay="0"/>
                                          </p:stCondLst>
                                        </p:cTn>
                                        <p:tgtEl>
                                          <p:spTgt spid="5427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427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427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5427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427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427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427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138</TotalTime>
  <Words>528</Words>
  <Application>Microsoft Office PowerPoint</Application>
  <PresentationFormat>On-screen Show (4:3)</PresentationFormat>
  <Paragraphs>64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Bodoni MT Black</vt:lpstr>
      <vt:lpstr>Castellar</vt:lpstr>
      <vt:lpstr>Franklin Gothic Book</vt:lpstr>
      <vt:lpstr>Stencil</vt:lpstr>
      <vt:lpstr>Wingdings</vt:lpstr>
      <vt:lpstr>Wingdings 2</vt:lpstr>
      <vt:lpstr>Technic</vt:lpstr>
      <vt:lpstr>Rwandan Genocide</vt:lpstr>
      <vt:lpstr>PowerPoint Presentation</vt:lpstr>
      <vt:lpstr>Leopold and the Division of Hutus and Tutsi’s</vt:lpstr>
      <vt:lpstr>How are they different?</vt:lpstr>
      <vt:lpstr>Independence</vt:lpstr>
      <vt:lpstr>Conflict</vt:lpstr>
      <vt:lpstr>PowerPoint Presentation</vt:lpstr>
      <vt:lpstr>Ethnic Groups</vt:lpstr>
      <vt:lpstr>Rwanda</vt:lpstr>
      <vt:lpstr>Rwandan Genocide</vt:lpstr>
      <vt:lpstr>Genocide</vt:lpstr>
      <vt:lpstr>Warning: Photographs are graphic</vt:lpstr>
      <vt:lpstr>A Hutu man who did not support the genocide had been imprisoned in the concentration camp, starved and attacked with machetes. He managed to survive after he was freed and was placed in the care of the Red Cross, Rwanda, 1994</vt:lpstr>
      <vt:lpstr>The massacre at Nyarabuye took place in the grounds of a Catholic Church and school. Hundreds of Tutsis, including many children, were slaughtered at close range, Rwanda, 1994.</vt:lpstr>
      <vt:lpstr>Hutus who fled into Zaire set up vast encampments in the plains below the volcanoes outside the town of Goma in 1994.</vt:lpstr>
      <vt:lpstr>The massacre at Nyarabuye took place in the grounds of a Catholic Church and school. Hundreds of Tutsis, including many children, were slaughtered at close range in Rwanda, 1994 (left). Thousands were buried anonymously in mass, communal graves in Zaire, 1994 (right).</vt:lpstr>
      <vt:lpstr>Sick children were carried by their fathers to a clinic in Zaire, 1994.</vt:lpstr>
    </vt:vector>
  </TitlesOfParts>
  <Company>SJUSD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Rwandan Genocide</dc:title>
  <dc:creator>SJUSD Staff</dc:creator>
  <cp:lastModifiedBy>Jason Hilbert</cp:lastModifiedBy>
  <cp:revision>13</cp:revision>
  <cp:lastPrinted>2011-11-27T00:01:18Z</cp:lastPrinted>
  <dcterms:created xsi:type="dcterms:W3CDTF">2011-11-27T21:14:51Z</dcterms:created>
  <dcterms:modified xsi:type="dcterms:W3CDTF">2019-05-01T14:17:58Z</dcterms:modified>
</cp:coreProperties>
</file>