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304" r:id="rId2"/>
    <p:sldId id="305" r:id="rId3"/>
    <p:sldId id="312" r:id="rId4"/>
    <p:sldId id="314" r:id="rId5"/>
    <p:sldId id="315" r:id="rId6"/>
    <p:sldId id="319" r:id="rId7"/>
    <p:sldId id="320" r:id="rId8"/>
    <p:sldId id="321" r:id="rId9"/>
    <p:sldId id="323" r:id="rId10"/>
    <p:sldId id="324" r:id="rId11"/>
    <p:sldId id="348" r:id="rId12"/>
    <p:sldId id="349" r:id="rId13"/>
    <p:sldId id="325" r:id="rId14"/>
    <p:sldId id="350" r:id="rId15"/>
    <p:sldId id="351" r:id="rId16"/>
    <p:sldId id="352" r:id="rId17"/>
    <p:sldId id="353" r:id="rId18"/>
    <p:sldId id="328" r:id="rId19"/>
    <p:sldId id="329" r:id="rId20"/>
    <p:sldId id="326" r:id="rId21"/>
    <p:sldId id="327" r:id="rId22"/>
    <p:sldId id="330" r:id="rId23"/>
    <p:sldId id="331" r:id="rId24"/>
    <p:sldId id="332" r:id="rId25"/>
    <p:sldId id="333" r:id="rId26"/>
    <p:sldId id="334" r:id="rId27"/>
    <p:sldId id="335" r:id="rId28"/>
    <p:sldId id="336" r:id="rId29"/>
    <p:sldId id="337" r:id="rId30"/>
    <p:sldId id="338" r:id="rId31"/>
    <p:sldId id="339" r:id="rId32"/>
    <p:sldId id="340" r:id="rId33"/>
    <p:sldId id="343" r:id="rId34"/>
    <p:sldId id="342" r:id="rId35"/>
    <p:sldId id="341" r:id="rId36"/>
    <p:sldId id="344" r:id="rId37"/>
    <p:sldId id="346" r:id="rId38"/>
    <p:sldId id="347" r:id="rId39"/>
    <p:sldId id="345" r:id="rId40"/>
    <p:sldId id="281" r:id="rId41"/>
    <p:sldId id="355" r:id="rId42"/>
    <p:sldId id="354" r:id="rId43"/>
    <p:sldId id="356" r:id="rId44"/>
    <p:sldId id="360" r:id="rId45"/>
    <p:sldId id="358" r:id="rId46"/>
    <p:sldId id="357" r:id="rId47"/>
    <p:sldId id="359" r:id="rId48"/>
    <p:sldId id="306" r:id="rId49"/>
    <p:sldId id="361" r:id="rId50"/>
    <p:sldId id="362" r:id="rId51"/>
    <p:sldId id="363" r:id="rId52"/>
    <p:sldId id="364"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60" autoAdjust="0"/>
  </p:normalViewPr>
  <p:slideViewPr>
    <p:cSldViewPr>
      <p:cViewPr varScale="1">
        <p:scale>
          <a:sx n="64" d="100"/>
          <a:sy n="64" d="100"/>
        </p:scale>
        <p:origin x="1340" y="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8ADF41-6A2F-4421-86AD-16DABC5B4CD4}" type="datetimeFigureOut">
              <a:rPr lang="en-US" smtClean="0"/>
              <a:t>5/29/2018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9589AC-E748-40CE-9C91-AA7300F17154}" type="slidenum">
              <a:rPr lang="en-US" smtClean="0"/>
              <a:t>‹#›</a:t>
            </a:fld>
            <a:endParaRPr lang="en-US"/>
          </a:p>
        </p:txBody>
      </p:sp>
    </p:spTree>
    <p:extLst>
      <p:ext uri="{BB962C8B-B14F-4D97-AF65-F5344CB8AC3E}">
        <p14:creationId xmlns:p14="http://schemas.microsoft.com/office/powerpoint/2010/main" val="158186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589AC-E748-40CE-9C91-AA7300F17154}" type="slidenum">
              <a:rPr lang="en-US" smtClean="0"/>
              <a:t>14</a:t>
            </a:fld>
            <a:endParaRPr lang="en-US"/>
          </a:p>
        </p:txBody>
      </p:sp>
    </p:spTree>
    <p:extLst>
      <p:ext uri="{BB962C8B-B14F-4D97-AF65-F5344CB8AC3E}">
        <p14:creationId xmlns:p14="http://schemas.microsoft.com/office/powerpoint/2010/main" val="144851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B19E5F9-E57E-40AE-9907-842BFC7F27E9}" type="datetimeFigureOut">
              <a:rPr lang="en-US" smtClean="0"/>
              <a:t>5/29/2018</a:t>
            </a:fld>
            <a:endParaRPr lang="en-US"/>
          </a:p>
        </p:txBody>
      </p:sp>
      <p:sp>
        <p:nvSpPr>
          <p:cNvPr id="8" name="Slide Number Placeholder 7"/>
          <p:cNvSpPr>
            <a:spLocks noGrp="1"/>
          </p:cNvSpPr>
          <p:nvPr>
            <p:ph type="sldNum" sz="quarter" idx="11"/>
          </p:nvPr>
        </p:nvSpPr>
        <p:spPr/>
        <p:txBody>
          <a:bodyPr/>
          <a:lstStyle/>
          <a:p>
            <a:fld id="{4AE79CB0-F04A-4E55-8AC3-260D5635048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19E5F9-E57E-40AE-9907-842BFC7F27E9}" type="datetimeFigureOut">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79CB0-F04A-4E55-8AC3-260D5635048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19E5F9-E57E-40AE-9907-842BFC7F27E9}" type="datetimeFigureOut">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79CB0-F04A-4E55-8AC3-260D5635048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19E5F9-E57E-40AE-9907-842BFC7F27E9}" type="datetimeFigureOut">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79CB0-F04A-4E55-8AC3-260D5635048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19E5F9-E57E-40AE-9907-842BFC7F27E9}" type="datetimeFigureOut">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79CB0-F04A-4E55-8AC3-260D56350480}"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19E5F9-E57E-40AE-9907-842BFC7F27E9}" type="datetimeFigureOut">
              <a:rPr lang="en-US" smtClean="0"/>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79CB0-F04A-4E55-8AC3-260D56350480}"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B19E5F9-E57E-40AE-9907-842BFC7F27E9}" type="datetimeFigureOut">
              <a:rPr lang="en-US" smtClean="0"/>
              <a:t>5/29/2018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79CB0-F04A-4E55-8AC3-260D56350480}"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19E5F9-E57E-40AE-9907-842BFC7F27E9}" type="datetimeFigureOut">
              <a:rPr lang="en-US" smtClean="0"/>
              <a:t>5/29/2018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79CB0-F04A-4E55-8AC3-260D5635048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19E5F9-E57E-40AE-9907-842BFC7F27E9}" type="datetimeFigureOut">
              <a:rPr lang="en-US" smtClean="0"/>
              <a:t>5/29/2018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E79CB0-F04A-4E55-8AC3-260D5635048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19E5F9-E57E-40AE-9907-842BFC7F27E9}" type="datetimeFigureOut">
              <a:rPr lang="en-US" smtClean="0"/>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79CB0-F04A-4E55-8AC3-260D5635048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19E5F9-E57E-40AE-9907-842BFC7F27E9}" type="datetimeFigureOut">
              <a:rPr lang="en-US" smtClean="0"/>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79CB0-F04A-4E55-8AC3-260D5635048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B19E5F9-E57E-40AE-9907-842BFC7F27E9}" type="datetimeFigureOut">
              <a:rPr lang="en-US" smtClean="0"/>
              <a:t>5/29/2018</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AE79CB0-F04A-4E55-8AC3-260D56350480}"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600200"/>
          </a:xfrm>
        </p:spPr>
        <p:txBody>
          <a:bodyPr/>
          <a:lstStyle/>
          <a:p>
            <a:r>
              <a:rPr lang="en-US" dirty="0">
                <a:latin typeface="Terminator Real NFI" pitchFamily="50" charset="0"/>
              </a:rPr>
              <a:t>Finals</a:t>
            </a:r>
            <a:br>
              <a:rPr lang="en-US" dirty="0">
                <a:latin typeface="Terminator Real NFI" pitchFamily="50" charset="0"/>
              </a:rPr>
            </a:br>
            <a:r>
              <a:rPr lang="en-US" dirty="0">
                <a:latin typeface="Terminator Real NFI" pitchFamily="50" charset="0"/>
              </a:rPr>
              <a:t>GRUDGEBALL</a:t>
            </a:r>
            <a:endParaRPr lang="en-US" dirty="0"/>
          </a:p>
        </p:txBody>
      </p:sp>
      <p:sp>
        <p:nvSpPr>
          <p:cNvPr id="3" name="Content Placeholder 2"/>
          <p:cNvSpPr>
            <a:spLocks noGrp="1"/>
          </p:cNvSpPr>
          <p:nvPr>
            <p:ph idx="1"/>
          </p:nvPr>
        </p:nvSpPr>
        <p:spPr>
          <a:xfrm>
            <a:off x="457200" y="2362200"/>
            <a:ext cx="8229600" cy="3763963"/>
          </a:xfrm>
        </p:spPr>
        <p:txBody>
          <a:bodyPr/>
          <a:lstStyle/>
          <a:p>
            <a:pPr marL="0" indent="0" algn="ctr">
              <a:buNone/>
            </a:pPr>
            <a:r>
              <a:rPr lang="en-US" dirty="0"/>
              <a:t>FEAR, ANGER, COMPETITION</a:t>
            </a:r>
          </a:p>
          <a:p>
            <a:pPr algn="ctr"/>
            <a:endParaRPr lang="en-US" dirty="0"/>
          </a:p>
        </p:txBody>
      </p:sp>
    </p:spTree>
    <p:extLst>
      <p:ext uri="{BB962C8B-B14F-4D97-AF65-F5344CB8AC3E}">
        <p14:creationId xmlns:p14="http://schemas.microsoft.com/office/powerpoint/2010/main" val="737870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958196"/>
          </a:xfrm>
        </p:spPr>
        <p:txBody>
          <a:bodyPr/>
          <a:lstStyle/>
          <a:p>
            <a:pPr lvl="0"/>
            <a:r>
              <a:rPr lang="en-US" sz="3200" dirty="0">
                <a:effectLst/>
              </a:rPr>
              <a:t>This country shares a western border with Iran and a northern border with Afghanistan.</a:t>
            </a:r>
            <a:endParaRPr lang="en-US" sz="3200" u="none" strike="noStrike" dirty="0">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399" y="2133600"/>
            <a:ext cx="5699760" cy="33528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8602" y="4899804"/>
            <a:ext cx="2002560" cy="1401792"/>
          </a:xfrm>
          <a:prstGeom prst="rect">
            <a:avLst/>
          </a:prstGeom>
        </p:spPr>
      </p:pic>
    </p:spTree>
    <p:extLst>
      <p:ext uri="{BB962C8B-B14F-4D97-AF65-F5344CB8AC3E}">
        <p14:creationId xmlns:p14="http://schemas.microsoft.com/office/powerpoint/2010/main" val="1489762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dirty="0">
                <a:effectLst/>
              </a:rPr>
              <a:t>This country is currently experiencing a civil war and a refugee crisis.</a:t>
            </a:r>
            <a:endParaRPr lang="en-US" sz="3200" u="none" strike="noStrike" dirty="0">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399" y="1828800"/>
            <a:ext cx="5699760" cy="3352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9851" y="4899804"/>
            <a:ext cx="2100062" cy="1401792"/>
          </a:xfrm>
          <a:prstGeom prst="rect">
            <a:avLst/>
          </a:prstGeom>
        </p:spPr>
      </p:pic>
    </p:spTree>
    <p:extLst>
      <p:ext uri="{BB962C8B-B14F-4D97-AF65-F5344CB8AC3E}">
        <p14:creationId xmlns:p14="http://schemas.microsoft.com/office/powerpoint/2010/main" val="3737002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dirty="0">
                <a:effectLst/>
              </a:rPr>
              <a:t>This country borders Europe and the Mediterranean Sea.</a:t>
            </a:r>
            <a:endParaRPr lang="en-US" sz="3200" u="none" strike="noStrike" dirty="0">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399" y="1828800"/>
            <a:ext cx="5699760" cy="33528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744" y="4899804"/>
            <a:ext cx="2102277" cy="1401792"/>
          </a:xfrm>
          <a:prstGeom prst="rect">
            <a:avLst/>
          </a:prstGeom>
        </p:spPr>
      </p:pic>
    </p:spTree>
    <p:extLst>
      <p:ext uri="{BB962C8B-B14F-4D97-AF65-F5344CB8AC3E}">
        <p14:creationId xmlns:p14="http://schemas.microsoft.com/office/powerpoint/2010/main" val="2312269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lstStyle/>
          <a:p>
            <a:r>
              <a:rPr lang="en-US" sz="3200" dirty="0">
                <a:effectLst/>
              </a:rPr>
              <a:t>For which religion is this the symbol?</a:t>
            </a:r>
            <a:endParaRPr lang="en-US" sz="32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3956" t="47913" r="30746"/>
          <a:stretch/>
        </p:blipFill>
        <p:spPr>
          <a:xfrm>
            <a:off x="3048000" y="1045106"/>
            <a:ext cx="2590800" cy="2938988"/>
          </a:xfrm>
        </p:spPr>
      </p:pic>
      <p:sp>
        <p:nvSpPr>
          <p:cNvPr id="3" name="TextBox 2">
            <a:extLst>
              <a:ext uri="{FF2B5EF4-FFF2-40B4-BE49-F238E27FC236}">
                <a16:creationId xmlns:a16="http://schemas.microsoft.com/office/drawing/2014/main" id="{BB197EC0-158A-4789-8689-04B21A8AB19E}"/>
              </a:ext>
            </a:extLst>
          </p:cNvPr>
          <p:cNvSpPr txBox="1"/>
          <p:nvPr/>
        </p:nvSpPr>
        <p:spPr>
          <a:xfrm>
            <a:off x="609600" y="3962400"/>
            <a:ext cx="7848600" cy="1938992"/>
          </a:xfrm>
          <a:prstGeom prst="rect">
            <a:avLst/>
          </a:prstGeom>
          <a:noFill/>
        </p:spPr>
        <p:txBody>
          <a:bodyPr wrap="square" rtlCol="0">
            <a:spAutoFit/>
          </a:bodyPr>
          <a:lstStyle/>
          <a:p>
            <a:pPr marL="342900" indent="-342900">
              <a:buAutoNum type="alphaUcPeriod"/>
            </a:pPr>
            <a:r>
              <a:rPr lang="en-US" sz="2400" dirty="0">
                <a:solidFill>
                  <a:schemeClr val="tx2"/>
                </a:solidFill>
              </a:rPr>
              <a:t>Christianity</a:t>
            </a:r>
          </a:p>
          <a:p>
            <a:pPr marL="342900" indent="-342900">
              <a:buAutoNum type="alphaUcPeriod"/>
            </a:pPr>
            <a:r>
              <a:rPr lang="en-US" sz="2400" dirty="0">
                <a:solidFill>
                  <a:schemeClr val="tx2"/>
                </a:solidFill>
              </a:rPr>
              <a:t>Islam</a:t>
            </a:r>
          </a:p>
          <a:p>
            <a:pPr marL="342900" indent="-342900">
              <a:buAutoNum type="alphaUcPeriod"/>
            </a:pPr>
            <a:r>
              <a:rPr lang="en-US" sz="2400" dirty="0">
                <a:solidFill>
                  <a:schemeClr val="tx2"/>
                </a:solidFill>
              </a:rPr>
              <a:t>Judaism</a:t>
            </a:r>
          </a:p>
          <a:p>
            <a:pPr marL="342900" indent="-342900">
              <a:buAutoNum type="alphaUcPeriod"/>
            </a:pPr>
            <a:r>
              <a:rPr lang="en-US" sz="2400" dirty="0">
                <a:solidFill>
                  <a:schemeClr val="tx2"/>
                </a:solidFill>
              </a:rPr>
              <a:t>Buddhism</a:t>
            </a:r>
          </a:p>
          <a:p>
            <a:pPr marL="342900" indent="-342900">
              <a:buAutoNum type="alphaUcPeriod"/>
            </a:pPr>
            <a:r>
              <a:rPr lang="en-US" sz="2400" dirty="0">
                <a:solidFill>
                  <a:schemeClr val="tx2"/>
                </a:solidFill>
              </a:rPr>
              <a:t>Sikhism</a:t>
            </a:r>
          </a:p>
        </p:txBody>
      </p:sp>
    </p:spTree>
    <p:extLst>
      <p:ext uri="{BB962C8B-B14F-4D97-AF65-F5344CB8AC3E}">
        <p14:creationId xmlns:p14="http://schemas.microsoft.com/office/powerpoint/2010/main" val="1596526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lstStyle/>
          <a:p>
            <a:r>
              <a:rPr lang="en-US" sz="3200" dirty="0">
                <a:effectLst/>
              </a:rPr>
              <a:t>For which religion is this the symbol?</a:t>
            </a:r>
            <a:endParaRPr lang="en-US" sz="3200"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618" t="49723" r="66045"/>
          <a:stretch/>
        </p:blipFill>
        <p:spPr>
          <a:xfrm>
            <a:off x="3238500" y="1393732"/>
            <a:ext cx="2590800" cy="3003735"/>
          </a:xfrm>
        </p:spPr>
      </p:pic>
      <p:sp>
        <p:nvSpPr>
          <p:cNvPr id="3" name="TextBox 2">
            <a:extLst>
              <a:ext uri="{FF2B5EF4-FFF2-40B4-BE49-F238E27FC236}">
                <a16:creationId xmlns:a16="http://schemas.microsoft.com/office/drawing/2014/main" id="{BB197EC0-158A-4789-8689-04B21A8AB19E}"/>
              </a:ext>
            </a:extLst>
          </p:cNvPr>
          <p:cNvSpPr txBox="1"/>
          <p:nvPr/>
        </p:nvSpPr>
        <p:spPr>
          <a:xfrm>
            <a:off x="609600" y="3962400"/>
            <a:ext cx="7848600" cy="1938992"/>
          </a:xfrm>
          <a:prstGeom prst="rect">
            <a:avLst/>
          </a:prstGeom>
          <a:noFill/>
        </p:spPr>
        <p:txBody>
          <a:bodyPr wrap="square" rtlCol="0">
            <a:spAutoFit/>
          </a:bodyPr>
          <a:lstStyle/>
          <a:p>
            <a:pPr marL="342900" indent="-342900">
              <a:buAutoNum type="alphaUcPeriod"/>
            </a:pPr>
            <a:r>
              <a:rPr lang="en-US" sz="2400" dirty="0">
                <a:solidFill>
                  <a:schemeClr val="tx2"/>
                </a:solidFill>
              </a:rPr>
              <a:t>Christianity</a:t>
            </a:r>
          </a:p>
          <a:p>
            <a:pPr marL="342900" indent="-342900">
              <a:buAutoNum type="alphaUcPeriod"/>
            </a:pPr>
            <a:r>
              <a:rPr lang="en-US" sz="2400" dirty="0">
                <a:solidFill>
                  <a:schemeClr val="tx2"/>
                </a:solidFill>
              </a:rPr>
              <a:t>Islam</a:t>
            </a:r>
          </a:p>
          <a:p>
            <a:pPr marL="342900" indent="-342900">
              <a:buAutoNum type="alphaUcPeriod"/>
            </a:pPr>
            <a:r>
              <a:rPr lang="en-US" sz="2400" dirty="0">
                <a:solidFill>
                  <a:schemeClr val="tx2"/>
                </a:solidFill>
              </a:rPr>
              <a:t>Judaism</a:t>
            </a:r>
          </a:p>
          <a:p>
            <a:pPr marL="342900" indent="-342900">
              <a:buAutoNum type="alphaUcPeriod"/>
            </a:pPr>
            <a:r>
              <a:rPr lang="en-US" sz="2400" dirty="0">
                <a:solidFill>
                  <a:schemeClr val="tx2"/>
                </a:solidFill>
              </a:rPr>
              <a:t>Buddhism</a:t>
            </a:r>
          </a:p>
          <a:p>
            <a:pPr marL="342900" indent="-342900">
              <a:buAutoNum type="alphaUcPeriod"/>
            </a:pPr>
            <a:r>
              <a:rPr lang="en-US" sz="2400" dirty="0">
                <a:solidFill>
                  <a:schemeClr val="tx2"/>
                </a:solidFill>
              </a:rPr>
              <a:t>Sikhism</a:t>
            </a:r>
          </a:p>
        </p:txBody>
      </p:sp>
    </p:spTree>
    <p:extLst>
      <p:ext uri="{BB962C8B-B14F-4D97-AF65-F5344CB8AC3E}">
        <p14:creationId xmlns:p14="http://schemas.microsoft.com/office/powerpoint/2010/main" val="3244911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lstStyle/>
          <a:p>
            <a:r>
              <a:rPr lang="en-US" sz="3200" dirty="0">
                <a:effectLst/>
              </a:rPr>
              <a:t>For which religion is this the symbol?</a:t>
            </a:r>
            <a:endParaRPr lang="en-US" sz="32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3956" r="30746" b="52087"/>
          <a:stretch/>
        </p:blipFill>
        <p:spPr>
          <a:xfrm>
            <a:off x="3240095" y="1146308"/>
            <a:ext cx="2663810" cy="2779649"/>
          </a:xfrm>
        </p:spPr>
      </p:pic>
      <p:sp>
        <p:nvSpPr>
          <p:cNvPr id="3" name="TextBox 2">
            <a:extLst>
              <a:ext uri="{FF2B5EF4-FFF2-40B4-BE49-F238E27FC236}">
                <a16:creationId xmlns:a16="http://schemas.microsoft.com/office/drawing/2014/main" id="{BB197EC0-158A-4789-8689-04B21A8AB19E}"/>
              </a:ext>
            </a:extLst>
          </p:cNvPr>
          <p:cNvSpPr txBox="1"/>
          <p:nvPr/>
        </p:nvSpPr>
        <p:spPr>
          <a:xfrm>
            <a:off x="609600" y="3962400"/>
            <a:ext cx="7848600" cy="1938992"/>
          </a:xfrm>
          <a:prstGeom prst="rect">
            <a:avLst/>
          </a:prstGeom>
          <a:noFill/>
        </p:spPr>
        <p:txBody>
          <a:bodyPr wrap="square" rtlCol="0">
            <a:spAutoFit/>
          </a:bodyPr>
          <a:lstStyle/>
          <a:p>
            <a:pPr marL="342900" indent="-342900">
              <a:buAutoNum type="alphaUcPeriod"/>
            </a:pPr>
            <a:r>
              <a:rPr lang="en-US" sz="2400" dirty="0">
                <a:solidFill>
                  <a:schemeClr val="tx2"/>
                </a:solidFill>
              </a:rPr>
              <a:t>Christianity</a:t>
            </a:r>
          </a:p>
          <a:p>
            <a:pPr marL="342900" indent="-342900">
              <a:buAutoNum type="alphaUcPeriod"/>
            </a:pPr>
            <a:r>
              <a:rPr lang="en-US" sz="2400" dirty="0">
                <a:solidFill>
                  <a:schemeClr val="tx2"/>
                </a:solidFill>
              </a:rPr>
              <a:t>Islam</a:t>
            </a:r>
          </a:p>
          <a:p>
            <a:pPr marL="342900" indent="-342900">
              <a:buAutoNum type="alphaUcPeriod"/>
            </a:pPr>
            <a:r>
              <a:rPr lang="en-US" sz="2400" dirty="0">
                <a:solidFill>
                  <a:schemeClr val="tx2"/>
                </a:solidFill>
              </a:rPr>
              <a:t>Judaism</a:t>
            </a:r>
          </a:p>
          <a:p>
            <a:pPr marL="342900" indent="-342900">
              <a:buAutoNum type="alphaUcPeriod"/>
            </a:pPr>
            <a:r>
              <a:rPr lang="en-US" sz="2400" dirty="0">
                <a:solidFill>
                  <a:schemeClr val="tx2"/>
                </a:solidFill>
              </a:rPr>
              <a:t>Buddhism</a:t>
            </a:r>
          </a:p>
          <a:p>
            <a:pPr marL="342900" indent="-342900">
              <a:buAutoNum type="alphaUcPeriod"/>
            </a:pPr>
            <a:r>
              <a:rPr lang="en-US" sz="2400" dirty="0">
                <a:solidFill>
                  <a:schemeClr val="tx2"/>
                </a:solidFill>
              </a:rPr>
              <a:t>Sikhism</a:t>
            </a:r>
          </a:p>
        </p:txBody>
      </p:sp>
    </p:spTree>
    <p:extLst>
      <p:ext uri="{BB962C8B-B14F-4D97-AF65-F5344CB8AC3E}">
        <p14:creationId xmlns:p14="http://schemas.microsoft.com/office/powerpoint/2010/main" val="3059644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lstStyle/>
          <a:p>
            <a:r>
              <a:rPr lang="en-US" sz="3200" dirty="0">
                <a:effectLst/>
              </a:rPr>
              <a:t>For which religion is this the symbol?</a:t>
            </a:r>
            <a:endParaRPr lang="en-US" sz="32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66045" t="52087" r="-1343"/>
          <a:stretch/>
        </p:blipFill>
        <p:spPr>
          <a:xfrm>
            <a:off x="3124200" y="1219200"/>
            <a:ext cx="2819400" cy="2942001"/>
          </a:xfrm>
        </p:spPr>
      </p:pic>
      <p:sp>
        <p:nvSpPr>
          <p:cNvPr id="3" name="TextBox 2">
            <a:extLst>
              <a:ext uri="{FF2B5EF4-FFF2-40B4-BE49-F238E27FC236}">
                <a16:creationId xmlns:a16="http://schemas.microsoft.com/office/drawing/2014/main" id="{BB197EC0-158A-4789-8689-04B21A8AB19E}"/>
              </a:ext>
            </a:extLst>
          </p:cNvPr>
          <p:cNvSpPr txBox="1"/>
          <p:nvPr/>
        </p:nvSpPr>
        <p:spPr>
          <a:xfrm>
            <a:off x="609600" y="3962400"/>
            <a:ext cx="7848600" cy="1938992"/>
          </a:xfrm>
          <a:prstGeom prst="rect">
            <a:avLst/>
          </a:prstGeom>
          <a:noFill/>
        </p:spPr>
        <p:txBody>
          <a:bodyPr wrap="square" rtlCol="0">
            <a:spAutoFit/>
          </a:bodyPr>
          <a:lstStyle/>
          <a:p>
            <a:pPr marL="342900" indent="-342900">
              <a:buAutoNum type="alphaUcPeriod"/>
            </a:pPr>
            <a:r>
              <a:rPr lang="en-US" sz="2400" dirty="0">
                <a:solidFill>
                  <a:schemeClr val="tx2"/>
                </a:solidFill>
              </a:rPr>
              <a:t>Christianity</a:t>
            </a:r>
          </a:p>
          <a:p>
            <a:pPr marL="342900" indent="-342900">
              <a:buAutoNum type="alphaUcPeriod"/>
            </a:pPr>
            <a:r>
              <a:rPr lang="en-US" sz="2400" dirty="0">
                <a:solidFill>
                  <a:schemeClr val="tx2"/>
                </a:solidFill>
              </a:rPr>
              <a:t>Islam</a:t>
            </a:r>
          </a:p>
          <a:p>
            <a:pPr marL="342900" indent="-342900">
              <a:buAutoNum type="alphaUcPeriod"/>
            </a:pPr>
            <a:r>
              <a:rPr lang="en-US" sz="2400" dirty="0">
                <a:solidFill>
                  <a:schemeClr val="tx2"/>
                </a:solidFill>
              </a:rPr>
              <a:t>Judaism</a:t>
            </a:r>
          </a:p>
          <a:p>
            <a:pPr marL="342900" indent="-342900">
              <a:buAutoNum type="alphaUcPeriod"/>
            </a:pPr>
            <a:r>
              <a:rPr lang="en-US" sz="2400" dirty="0">
                <a:solidFill>
                  <a:schemeClr val="tx2"/>
                </a:solidFill>
              </a:rPr>
              <a:t>Buddhism</a:t>
            </a:r>
          </a:p>
          <a:p>
            <a:pPr marL="342900" indent="-342900">
              <a:buAutoNum type="alphaUcPeriod"/>
            </a:pPr>
            <a:r>
              <a:rPr lang="en-US" sz="2400" dirty="0">
                <a:solidFill>
                  <a:schemeClr val="tx2"/>
                </a:solidFill>
              </a:rPr>
              <a:t>Sikhism</a:t>
            </a:r>
          </a:p>
        </p:txBody>
      </p:sp>
    </p:spTree>
    <p:extLst>
      <p:ext uri="{BB962C8B-B14F-4D97-AF65-F5344CB8AC3E}">
        <p14:creationId xmlns:p14="http://schemas.microsoft.com/office/powerpoint/2010/main" val="1723488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lstStyle/>
          <a:p>
            <a:r>
              <a:rPr lang="en-US" sz="3200" dirty="0">
                <a:effectLst/>
              </a:rPr>
              <a:t>For which religion is this the symbol?</a:t>
            </a:r>
            <a:endParaRPr lang="en-US" sz="32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66045" r="-1343" b="47913"/>
          <a:stretch/>
        </p:blipFill>
        <p:spPr>
          <a:xfrm>
            <a:off x="3140266" y="1066800"/>
            <a:ext cx="2863468" cy="3248304"/>
          </a:xfrm>
        </p:spPr>
      </p:pic>
      <p:sp>
        <p:nvSpPr>
          <p:cNvPr id="3" name="TextBox 2">
            <a:extLst>
              <a:ext uri="{FF2B5EF4-FFF2-40B4-BE49-F238E27FC236}">
                <a16:creationId xmlns:a16="http://schemas.microsoft.com/office/drawing/2014/main" id="{BB197EC0-158A-4789-8689-04B21A8AB19E}"/>
              </a:ext>
            </a:extLst>
          </p:cNvPr>
          <p:cNvSpPr txBox="1"/>
          <p:nvPr/>
        </p:nvSpPr>
        <p:spPr>
          <a:xfrm>
            <a:off x="609600" y="3962400"/>
            <a:ext cx="7848600" cy="1938992"/>
          </a:xfrm>
          <a:prstGeom prst="rect">
            <a:avLst/>
          </a:prstGeom>
          <a:noFill/>
        </p:spPr>
        <p:txBody>
          <a:bodyPr wrap="square" rtlCol="0">
            <a:spAutoFit/>
          </a:bodyPr>
          <a:lstStyle/>
          <a:p>
            <a:pPr marL="342900" indent="-342900">
              <a:buAutoNum type="alphaUcPeriod"/>
            </a:pPr>
            <a:r>
              <a:rPr lang="en-US" sz="2400" dirty="0">
                <a:solidFill>
                  <a:schemeClr val="tx2"/>
                </a:solidFill>
              </a:rPr>
              <a:t>Christianity</a:t>
            </a:r>
          </a:p>
          <a:p>
            <a:pPr marL="342900" indent="-342900">
              <a:buAutoNum type="alphaUcPeriod"/>
            </a:pPr>
            <a:r>
              <a:rPr lang="en-US" sz="2400" dirty="0">
                <a:solidFill>
                  <a:schemeClr val="tx2"/>
                </a:solidFill>
              </a:rPr>
              <a:t>Islam</a:t>
            </a:r>
          </a:p>
          <a:p>
            <a:pPr marL="342900" indent="-342900">
              <a:buAutoNum type="alphaUcPeriod"/>
            </a:pPr>
            <a:r>
              <a:rPr lang="en-US" sz="2400" dirty="0">
                <a:solidFill>
                  <a:schemeClr val="tx2"/>
                </a:solidFill>
              </a:rPr>
              <a:t>Judaism</a:t>
            </a:r>
          </a:p>
          <a:p>
            <a:pPr marL="342900" indent="-342900">
              <a:buAutoNum type="alphaUcPeriod"/>
            </a:pPr>
            <a:r>
              <a:rPr lang="en-US" sz="2400" dirty="0">
                <a:solidFill>
                  <a:schemeClr val="tx2"/>
                </a:solidFill>
              </a:rPr>
              <a:t>Buddhism</a:t>
            </a:r>
          </a:p>
          <a:p>
            <a:pPr marL="342900" indent="-342900">
              <a:buAutoNum type="alphaUcPeriod"/>
            </a:pPr>
            <a:r>
              <a:rPr lang="en-US" sz="2400" dirty="0">
                <a:solidFill>
                  <a:schemeClr val="tx2"/>
                </a:solidFill>
              </a:rPr>
              <a:t>Sikhism</a:t>
            </a:r>
          </a:p>
        </p:txBody>
      </p:sp>
    </p:spTree>
    <p:extLst>
      <p:ext uri="{BB962C8B-B14F-4D97-AF65-F5344CB8AC3E}">
        <p14:creationId xmlns:p14="http://schemas.microsoft.com/office/powerpoint/2010/main" val="3651015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effectLst/>
              </a:rPr>
              <a:t>Abraham and Moses are considered the founders of what religion?</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8258" y="1828800"/>
            <a:ext cx="6104142" cy="4476370"/>
          </a:xfrm>
        </p:spPr>
      </p:pic>
    </p:spTree>
    <p:extLst>
      <p:ext uri="{BB962C8B-B14F-4D97-AF65-F5344CB8AC3E}">
        <p14:creationId xmlns:p14="http://schemas.microsoft.com/office/powerpoint/2010/main" val="1692132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dirty="0">
                <a:effectLst/>
              </a:rPr>
              <a:t>Jesus of Nazareth and Paul the Apostle are related to what religion?</a:t>
            </a:r>
            <a:endParaRPr lang="en-US" sz="3200" u="none" strike="noStrike" dirty="0">
              <a:effectLst/>
            </a:endParaRPr>
          </a:p>
        </p:txBody>
      </p:sp>
      <p:pic>
        <p:nvPicPr>
          <p:cNvPr id="7" name="Content Placeholder 6">
            <a:extLst>
              <a:ext uri="{FF2B5EF4-FFF2-40B4-BE49-F238E27FC236}">
                <a16:creationId xmlns:a16="http://schemas.microsoft.com/office/drawing/2014/main" id="{8846373F-FB8A-4557-AE02-1A693644DB83}"/>
              </a:ext>
            </a:extLst>
          </p:cNvPr>
          <p:cNvPicPr>
            <a:picLocks noGrp="1" noChangeAspect="1"/>
          </p:cNvPicPr>
          <p:nvPr>
            <p:ph idx="1"/>
          </p:nvPr>
        </p:nvPicPr>
        <p:blipFill>
          <a:blip r:embed="rId2"/>
          <a:stretch>
            <a:fillRect/>
          </a:stretch>
        </p:blipFill>
        <p:spPr>
          <a:xfrm>
            <a:off x="1306285" y="2133600"/>
            <a:ext cx="6531429" cy="3657600"/>
          </a:xfrm>
          <a:prstGeom prst="rect">
            <a:avLst/>
          </a:prstGeom>
        </p:spPr>
      </p:pic>
    </p:spTree>
    <p:extLst>
      <p:ext uri="{BB962C8B-B14F-4D97-AF65-F5344CB8AC3E}">
        <p14:creationId xmlns:p14="http://schemas.microsoft.com/office/powerpoint/2010/main" val="3395380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erminator Real NFI" pitchFamily="50" charset="0"/>
              </a:rPr>
              <a:t>RULES</a:t>
            </a:r>
            <a:endParaRPr lang="en-US" dirty="0"/>
          </a:p>
        </p:txBody>
      </p:sp>
      <p:sp>
        <p:nvSpPr>
          <p:cNvPr id="3" name="Content Placeholder 2"/>
          <p:cNvSpPr>
            <a:spLocks noGrp="1"/>
          </p:cNvSpPr>
          <p:nvPr>
            <p:ph idx="1"/>
          </p:nvPr>
        </p:nvSpPr>
        <p:spPr>
          <a:xfrm>
            <a:off x="457200" y="2362200"/>
            <a:ext cx="8229600" cy="3763963"/>
          </a:xfrm>
        </p:spPr>
        <p:txBody>
          <a:bodyPr>
            <a:normAutofit fontScale="85000" lnSpcReduction="20000"/>
          </a:bodyPr>
          <a:lstStyle/>
          <a:p>
            <a:pPr marL="457200" indent="-457200">
              <a:buFont typeface="+mj-lt"/>
              <a:buAutoNum type="arabicPeriod"/>
            </a:pPr>
            <a:r>
              <a:rPr lang="en-US" dirty="0"/>
              <a:t> Split your class into 5 teams</a:t>
            </a:r>
          </a:p>
          <a:p>
            <a:pPr marL="457200" indent="-457200">
              <a:buFont typeface="+mj-lt"/>
              <a:buAutoNum type="arabicPeriod"/>
            </a:pPr>
            <a:r>
              <a:rPr lang="en-US" dirty="0"/>
              <a:t>Each group gets a question.  If they get it right they automatically get to erase two X's from the board.  They can take it from one team or split it.  They can not commit suicide (take X's from themselves).</a:t>
            </a:r>
          </a:p>
          <a:p>
            <a:pPr marL="457200" indent="-457200">
              <a:buFont typeface="+mj-lt"/>
              <a:buAutoNum type="arabicPeriod"/>
            </a:pPr>
            <a:r>
              <a:rPr lang="en-US" dirty="0"/>
              <a:t>Before they take off these X's, though, they have a chance to increase their ability to get the other teams to hate them.  They get to shoot the ball.  There are two lines. One is a one point line while the other is a two pointer.  </a:t>
            </a:r>
          </a:p>
          <a:p>
            <a:pPr marL="457200" indent="-457200">
              <a:buFont typeface="+mj-lt"/>
              <a:buAutoNum type="arabicPeriod"/>
            </a:pPr>
            <a:r>
              <a:rPr lang="en-US" dirty="0"/>
              <a:t>If you make the shot, take an additional 1 or 2 X’s away.</a:t>
            </a:r>
          </a:p>
          <a:p>
            <a:pPr marL="0" indent="0">
              <a:buNone/>
            </a:pPr>
            <a:r>
              <a:rPr lang="en-US" dirty="0"/>
              <a:t>5.    If a team is eliminated, you have to get a question correct</a:t>
            </a:r>
          </a:p>
          <a:p>
            <a:pPr marL="0" indent="0">
              <a:buNone/>
            </a:pPr>
            <a:r>
              <a:rPr lang="en-US" dirty="0"/>
              <a:t>       AND make a shot, you get 4 X’s back.</a:t>
            </a:r>
            <a:br>
              <a:rPr lang="en-US" dirty="0"/>
            </a:br>
            <a:endParaRPr lang="en-US" dirty="0"/>
          </a:p>
        </p:txBody>
      </p:sp>
    </p:spTree>
    <p:extLst>
      <p:ext uri="{BB962C8B-B14F-4D97-AF65-F5344CB8AC3E}">
        <p14:creationId xmlns:p14="http://schemas.microsoft.com/office/powerpoint/2010/main" val="2725254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dirty="0">
                <a:effectLst/>
              </a:rPr>
              <a:t>Siddhartha Gautama is the most important figure in what religion?</a:t>
            </a:r>
            <a:endParaRPr lang="en-US" sz="3200" dirty="0"/>
          </a:p>
        </p:txBody>
      </p:sp>
      <p:pic>
        <p:nvPicPr>
          <p:cNvPr id="7" name="Content Placeholder 6">
            <a:extLst>
              <a:ext uri="{FF2B5EF4-FFF2-40B4-BE49-F238E27FC236}">
                <a16:creationId xmlns:a16="http://schemas.microsoft.com/office/drawing/2014/main" id="{D840738D-8A38-444D-A8C4-4BD474AD3D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781334"/>
            <a:ext cx="6248400" cy="4492409"/>
          </a:xfrm>
        </p:spPr>
      </p:pic>
    </p:spTree>
    <p:extLst>
      <p:ext uri="{BB962C8B-B14F-4D97-AF65-F5344CB8AC3E}">
        <p14:creationId xmlns:p14="http://schemas.microsoft.com/office/powerpoint/2010/main" val="1575217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dirty="0">
                <a:effectLst/>
              </a:rPr>
              <a:t>Brahma, Vishnu, and Shiva are all gods associated with what religion?.</a:t>
            </a:r>
            <a:endParaRPr lang="en-US" sz="3200" u="none" strike="noStrike" dirty="0">
              <a:effectLst/>
            </a:endParaRPr>
          </a:p>
        </p:txBody>
      </p:sp>
      <p:pic>
        <p:nvPicPr>
          <p:cNvPr id="8" name="Content Placeholder 7">
            <a:extLst>
              <a:ext uri="{FF2B5EF4-FFF2-40B4-BE49-F238E27FC236}">
                <a16:creationId xmlns:a16="http://schemas.microsoft.com/office/drawing/2014/main" id="{4BB91A63-6E2F-4D7D-9DB2-8F06B8A567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2034381"/>
            <a:ext cx="4876800" cy="3657600"/>
          </a:xfrm>
        </p:spPr>
      </p:pic>
    </p:spTree>
    <p:extLst>
      <p:ext uri="{BB962C8B-B14F-4D97-AF65-F5344CB8AC3E}">
        <p14:creationId xmlns:p14="http://schemas.microsoft.com/office/powerpoint/2010/main" val="811400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effectLst/>
              </a:rPr>
              <a:t>Muhammad is the most revered prophet is what religion?</a:t>
            </a:r>
            <a:endParaRPr lang="en-US" sz="3200" u="none" strike="noStrike" dirty="0">
              <a:effectLst/>
            </a:endParaRPr>
          </a:p>
        </p:txBody>
      </p:sp>
      <p:pic>
        <p:nvPicPr>
          <p:cNvPr id="7" name="Content Placeholder 6">
            <a:extLst>
              <a:ext uri="{FF2B5EF4-FFF2-40B4-BE49-F238E27FC236}">
                <a16:creationId xmlns:a16="http://schemas.microsoft.com/office/drawing/2014/main" id="{72B508D0-5D9C-46A8-9786-9549CBC3B3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250" y="1653381"/>
            <a:ext cx="5905500" cy="4419600"/>
          </a:xfrm>
        </p:spPr>
      </p:pic>
    </p:spTree>
    <p:extLst>
      <p:ext uri="{BB962C8B-B14F-4D97-AF65-F5344CB8AC3E}">
        <p14:creationId xmlns:p14="http://schemas.microsoft.com/office/powerpoint/2010/main" val="660824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dirty="0">
                <a:effectLst/>
              </a:rPr>
              <a:t>What religion is the most prevalent in India?</a:t>
            </a:r>
            <a:endParaRPr lang="en-US" sz="3200" u="none" strike="noStrike" dirty="0">
              <a:effectLst/>
            </a:endParaRPr>
          </a:p>
        </p:txBody>
      </p:sp>
      <p:pic>
        <p:nvPicPr>
          <p:cNvPr id="8" name="Content Placeholder 7">
            <a:extLst>
              <a:ext uri="{FF2B5EF4-FFF2-40B4-BE49-F238E27FC236}">
                <a16:creationId xmlns:a16="http://schemas.microsoft.com/office/drawing/2014/main" id="{755DDF80-D0CE-4106-B8B6-BA70D95170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7814" y="2209800"/>
            <a:ext cx="5068371" cy="3372770"/>
          </a:xfrm>
        </p:spPr>
      </p:pic>
    </p:spTree>
    <p:extLst>
      <p:ext uri="{BB962C8B-B14F-4D97-AF65-F5344CB8AC3E}">
        <p14:creationId xmlns:p14="http://schemas.microsoft.com/office/powerpoint/2010/main" val="2335144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dirty="0">
                <a:effectLst/>
              </a:rPr>
              <a:t>What religion is most prominent in the Arab World?</a:t>
            </a:r>
            <a:endParaRPr lang="en-US" sz="3200" dirty="0"/>
          </a:p>
        </p:txBody>
      </p:sp>
      <p:pic>
        <p:nvPicPr>
          <p:cNvPr id="7" name="Content Placeholder 6">
            <a:extLst>
              <a:ext uri="{FF2B5EF4-FFF2-40B4-BE49-F238E27FC236}">
                <a16:creationId xmlns:a16="http://schemas.microsoft.com/office/drawing/2014/main" id="{DAAFD56F-7569-47F6-8783-E0E324B502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833562"/>
            <a:ext cx="7696200" cy="4333155"/>
          </a:xfrm>
        </p:spPr>
      </p:pic>
    </p:spTree>
    <p:extLst>
      <p:ext uri="{BB962C8B-B14F-4D97-AF65-F5344CB8AC3E}">
        <p14:creationId xmlns:p14="http://schemas.microsoft.com/office/powerpoint/2010/main" val="444280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dirty="0">
                <a:effectLst/>
              </a:rPr>
              <a:t>What religion has a capital in the Vatican City and follows this man? (Be specific)</a:t>
            </a:r>
            <a:endParaRPr lang="en-US" sz="3200" dirty="0"/>
          </a:p>
        </p:txBody>
      </p:sp>
      <p:pic>
        <p:nvPicPr>
          <p:cNvPr id="7" name="Content Placeholder 6">
            <a:extLst>
              <a:ext uri="{FF2B5EF4-FFF2-40B4-BE49-F238E27FC236}">
                <a16:creationId xmlns:a16="http://schemas.microsoft.com/office/drawing/2014/main" id="{C2738ADD-D3E7-4E12-8C38-FE44C2CA26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802672"/>
            <a:ext cx="4800600" cy="4056625"/>
          </a:xfrm>
        </p:spPr>
      </p:pic>
    </p:spTree>
    <p:extLst>
      <p:ext uri="{BB962C8B-B14F-4D97-AF65-F5344CB8AC3E}">
        <p14:creationId xmlns:p14="http://schemas.microsoft.com/office/powerpoint/2010/main" val="3924779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dirty="0">
                <a:effectLst/>
              </a:rPr>
              <a:t>What religion considers the Wailing Wall in Jerusalem a holy site?</a:t>
            </a:r>
            <a:endParaRPr lang="en-US" sz="3200" dirty="0"/>
          </a:p>
        </p:txBody>
      </p:sp>
      <p:pic>
        <p:nvPicPr>
          <p:cNvPr id="7" name="Content Placeholder 6">
            <a:extLst>
              <a:ext uri="{FF2B5EF4-FFF2-40B4-BE49-F238E27FC236}">
                <a16:creationId xmlns:a16="http://schemas.microsoft.com/office/drawing/2014/main" id="{037E982F-2B1C-4A70-B4C0-412B7C37C8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2625" y="1901031"/>
            <a:ext cx="5238750" cy="3924300"/>
          </a:xfrm>
        </p:spPr>
      </p:pic>
    </p:spTree>
    <p:extLst>
      <p:ext uri="{BB962C8B-B14F-4D97-AF65-F5344CB8AC3E}">
        <p14:creationId xmlns:p14="http://schemas.microsoft.com/office/powerpoint/2010/main" val="3518661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dirty="0">
                <a:effectLst/>
              </a:rPr>
              <a:t>The followers of Confucius mostly live in what country?</a:t>
            </a:r>
            <a:endParaRPr lang="en-US" sz="3200" dirty="0"/>
          </a:p>
        </p:txBody>
      </p:sp>
      <p:pic>
        <p:nvPicPr>
          <p:cNvPr id="7" name="Content Placeholder 6">
            <a:extLst>
              <a:ext uri="{FF2B5EF4-FFF2-40B4-BE49-F238E27FC236}">
                <a16:creationId xmlns:a16="http://schemas.microsoft.com/office/drawing/2014/main" id="{20FB7F07-6EB9-457C-B1F0-762E6CD805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4374" y="1600200"/>
            <a:ext cx="5375252" cy="4525963"/>
          </a:xfrm>
        </p:spPr>
      </p:pic>
    </p:spTree>
    <p:extLst>
      <p:ext uri="{BB962C8B-B14F-4D97-AF65-F5344CB8AC3E}">
        <p14:creationId xmlns:p14="http://schemas.microsoft.com/office/powerpoint/2010/main" val="827913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81400"/>
            <a:ext cx="8229600" cy="1600200"/>
          </a:xfrm>
        </p:spPr>
        <p:txBody>
          <a:bodyPr/>
          <a:lstStyle/>
          <a:p>
            <a:pPr lvl="0"/>
            <a:r>
              <a:rPr lang="en-US" dirty="0">
                <a:effectLst/>
              </a:rPr>
              <a:t>What is the term for the movement to establish a homeland for the Jews in the Middle East?</a:t>
            </a:r>
            <a:br>
              <a:rPr lang="en-US" dirty="0">
                <a:effectLst/>
              </a:rPr>
            </a:br>
            <a:endParaRPr lang="en-US" dirty="0"/>
          </a:p>
        </p:txBody>
      </p:sp>
    </p:spTree>
    <p:extLst>
      <p:ext uri="{BB962C8B-B14F-4D97-AF65-F5344CB8AC3E}">
        <p14:creationId xmlns:p14="http://schemas.microsoft.com/office/powerpoint/2010/main" val="1280749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600200"/>
          </a:xfrm>
        </p:spPr>
        <p:txBody>
          <a:bodyPr/>
          <a:lstStyle/>
          <a:p>
            <a:pPr lvl="0"/>
            <a:r>
              <a:rPr lang="en-US" dirty="0">
                <a:effectLst/>
              </a:rPr>
              <a:t>Name one of the two areas that most Palestinians live</a:t>
            </a:r>
            <a:br>
              <a:rPr lang="en-US" dirty="0">
                <a:effectLst/>
              </a:rPr>
            </a:br>
            <a:endParaRPr lang="en-US" dirty="0"/>
          </a:p>
        </p:txBody>
      </p:sp>
    </p:spTree>
    <p:extLst>
      <p:ext uri="{BB962C8B-B14F-4D97-AF65-F5344CB8AC3E}">
        <p14:creationId xmlns:p14="http://schemas.microsoft.com/office/powerpoint/2010/main" val="1034284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effectLst/>
              </a:rPr>
              <a:t>This country directly to the east of the Iraq.</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399" y="1828800"/>
            <a:ext cx="5699760" cy="3352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7383" y="4648200"/>
            <a:ext cx="1905000" cy="1905000"/>
          </a:xfrm>
          <a:prstGeom prst="rect">
            <a:avLst/>
          </a:prstGeom>
        </p:spPr>
      </p:pic>
    </p:spTree>
    <p:extLst>
      <p:ext uri="{BB962C8B-B14F-4D97-AF65-F5344CB8AC3E}">
        <p14:creationId xmlns:p14="http://schemas.microsoft.com/office/powerpoint/2010/main" val="1863758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5200"/>
            <a:ext cx="8229600" cy="1600200"/>
          </a:xfrm>
        </p:spPr>
        <p:txBody>
          <a:bodyPr/>
          <a:lstStyle/>
          <a:p>
            <a:r>
              <a:rPr lang="en-US" dirty="0">
                <a:effectLst/>
              </a:rPr>
              <a:t>What is the city that is at the center of the Israeli/Palestinian Conflict?</a:t>
            </a:r>
            <a:br>
              <a:rPr lang="en-US" dirty="0">
                <a:effectLst/>
              </a:rPr>
            </a:br>
            <a:br>
              <a:rPr lang="en-US" dirty="0">
                <a:effectLst/>
              </a:rPr>
            </a:br>
            <a:endParaRPr lang="en-US" dirty="0"/>
          </a:p>
        </p:txBody>
      </p:sp>
    </p:spTree>
    <p:extLst>
      <p:ext uri="{BB962C8B-B14F-4D97-AF65-F5344CB8AC3E}">
        <p14:creationId xmlns:p14="http://schemas.microsoft.com/office/powerpoint/2010/main" val="647037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1200"/>
            <a:ext cx="8229600" cy="1600200"/>
          </a:xfrm>
        </p:spPr>
        <p:txBody>
          <a:bodyPr/>
          <a:lstStyle/>
          <a:p>
            <a:pPr lvl="0"/>
            <a:r>
              <a:rPr lang="en-US" dirty="0">
                <a:effectLst/>
              </a:rPr>
              <a:t>What is the term for people that flee their homeland for safety from conditions that exist there?</a:t>
            </a:r>
            <a:br>
              <a:rPr lang="en-US" dirty="0">
                <a:effectLst/>
              </a:rPr>
            </a:br>
            <a:br>
              <a:rPr lang="en-US" dirty="0">
                <a:effectLst/>
              </a:rPr>
            </a:br>
            <a:br>
              <a:rPr lang="en-US" dirty="0">
                <a:effectLst/>
              </a:rPr>
            </a:br>
            <a:endParaRPr lang="en-US" dirty="0"/>
          </a:p>
        </p:txBody>
      </p:sp>
    </p:spTree>
    <p:extLst>
      <p:ext uri="{BB962C8B-B14F-4D97-AF65-F5344CB8AC3E}">
        <p14:creationId xmlns:p14="http://schemas.microsoft.com/office/powerpoint/2010/main" val="2080440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0"/>
            <a:ext cx="8229600" cy="1600200"/>
          </a:xfrm>
        </p:spPr>
        <p:txBody>
          <a:bodyPr/>
          <a:lstStyle/>
          <a:p>
            <a:r>
              <a:rPr lang="en-US" dirty="0">
                <a:effectLst/>
              </a:rPr>
              <a:t>What is the name of the short war between Israel and its Arab neighbors in 1967?</a:t>
            </a:r>
            <a:br>
              <a:rPr lang="en-US" dirty="0">
                <a:effectLst/>
              </a:rPr>
            </a:br>
            <a:br>
              <a:rPr lang="en-US" dirty="0">
                <a:effectLst/>
              </a:rPr>
            </a:br>
            <a:br>
              <a:rPr lang="en-US" dirty="0">
                <a:effectLst/>
              </a:rPr>
            </a:br>
            <a:br>
              <a:rPr lang="en-US" dirty="0">
                <a:effectLst/>
              </a:rPr>
            </a:br>
            <a:endParaRPr lang="en-US" dirty="0"/>
          </a:p>
        </p:txBody>
      </p:sp>
    </p:spTree>
    <p:extLst>
      <p:ext uri="{BB962C8B-B14F-4D97-AF65-F5344CB8AC3E}">
        <p14:creationId xmlns:p14="http://schemas.microsoft.com/office/powerpoint/2010/main" val="3958377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400"/>
            <a:ext cx="8229600" cy="1600200"/>
          </a:xfrm>
        </p:spPr>
        <p:txBody>
          <a:bodyPr/>
          <a:lstStyle/>
          <a:p>
            <a:pPr lvl="0"/>
            <a:r>
              <a:rPr lang="en-US" dirty="0">
                <a:effectLst/>
              </a:rPr>
              <a:t>Saddam Hussein was the former dictator of what country?</a:t>
            </a:r>
            <a:br>
              <a:rPr lang="en-US" dirty="0">
                <a:effectLst/>
              </a:rPr>
            </a:br>
            <a:br>
              <a:rPr lang="en-US" dirty="0">
                <a:effectLst/>
              </a:rPr>
            </a:br>
            <a:br>
              <a:rPr lang="en-US" dirty="0">
                <a:effectLst/>
              </a:rPr>
            </a:br>
            <a:br>
              <a:rPr lang="en-US" dirty="0">
                <a:effectLst/>
              </a:rPr>
            </a:br>
            <a:br>
              <a:rPr lang="en-US" dirty="0">
                <a:effectLst/>
              </a:rPr>
            </a:br>
            <a:endParaRPr lang="en-US" dirty="0"/>
          </a:p>
        </p:txBody>
      </p:sp>
      <p:pic>
        <p:nvPicPr>
          <p:cNvPr id="4" name="Picture 3">
            <a:extLst>
              <a:ext uri="{FF2B5EF4-FFF2-40B4-BE49-F238E27FC236}">
                <a16:creationId xmlns:a16="http://schemas.microsoft.com/office/drawing/2014/main" id="{9C9D3DBF-0D97-4F86-ABAD-733AAAACF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819400"/>
            <a:ext cx="5029200" cy="3350096"/>
          </a:xfrm>
          <a:prstGeom prst="rect">
            <a:avLst/>
          </a:prstGeom>
        </p:spPr>
      </p:pic>
    </p:spTree>
    <p:extLst>
      <p:ext uri="{BB962C8B-B14F-4D97-AF65-F5344CB8AC3E}">
        <p14:creationId xmlns:p14="http://schemas.microsoft.com/office/powerpoint/2010/main" val="4028367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0"/>
            <a:ext cx="8229600" cy="1600200"/>
          </a:xfrm>
        </p:spPr>
        <p:txBody>
          <a:bodyPr/>
          <a:lstStyle/>
          <a:p>
            <a:pPr lvl="0"/>
            <a:r>
              <a:rPr lang="en-US" dirty="0">
                <a:effectLst/>
              </a:rPr>
              <a:t>What was the name of the United States military operation to liberate Kuwait?</a:t>
            </a:r>
            <a:br>
              <a:rPr lang="en-US" dirty="0">
                <a:effectLst/>
              </a:rPr>
            </a:br>
            <a:br>
              <a:rPr lang="en-US" dirty="0">
                <a:effectLst/>
              </a:rPr>
            </a:br>
            <a:br>
              <a:rPr lang="en-US" dirty="0">
                <a:effectLst/>
              </a:rPr>
            </a:br>
            <a:br>
              <a:rPr lang="en-US" dirty="0">
                <a:effectLst/>
              </a:rPr>
            </a:br>
            <a:br>
              <a:rPr lang="en-US" dirty="0">
                <a:effectLst/>
              </a:rPr>
            </a:br>
            <a:endParaRPr lang="en-US" dirty="0"/>
          </a:p>
        </p:txBody>
      </p:sp>
      <p:pic>
        <p:nvPicPr>
          <p:cNvPr id="4" name="Picture 3">
            <a:extLst>
              <a:ext uri="{FF2B5EF4-FFF2-40B4-BE49-F238E27FC236}">
                <a16:creationId xmlns:a16="http://schemas.microsoft.com/office/drawing/2014/main" id="{93172FE0-6752-43CE-8BBD-7CCC0CB66E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3240366"/>
            <a:ext cx="5410200" cy="3587817"/>
          </a:xfrm>
          <a:prstGeom prst="rect">
            <a:avLst/>
          </a:prstGeom>
        </p:spPr>
      </p:pic>
    </p:spTree>
    <p:extLst>
      <p:ext uri="{BB962C8B-B14F-4D97-AF65-F5344CB8AC3E}">
        <p14:creationId xmlns:p14="http://schemas.microsoft.com/office/powerpoint/2010/main" val="2907339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400"/>
            <a:ext cx="8229600" cy="1600200"/>
          </a:xfrm>
        </p:spPr>
        <p:txBody>
          <a:bodyPr/>
          <a:lstStyle/>
          <a:p>
            <a:pPr lvl="0"/>
            <a:r>
              <a:rPr lang="en-US" dirty="0">
                <a:effectLst/>
              </a:rPr>
              <a:t>Who was the President of the United States during the Persian Gulf War?</a:t>
            </a:r>
            <a:br>
              <a:rPr lang="en-US" dirty="0">
                <a:effectLst/>
              </a:rPr>
            </a:br>
            <a:br>
              <a:rPr lang="en-US" dirty="0">
                <a:effectLst/>
              </a:rPr>
            </a:br>
            <a:br>
              <a:rPr lang="en-US" dirty="0">
                <a:effectLst/>
              </a:rPr>
            </a:br>
            <a:br>
              <a:rPr lang="en-US" dirty="0">
                <a:effectLst/>
              </a:rPr>
            </a:br>
            <a:br>
              <a:rPr lang="en-US" dirty="0">
                <a:effectLst/>
              </a:rPr>
            </a:br>
            <a:endParaRPr lang="en-US" dirty="0"/>
          </a:p>
        </p:txBody>
      </p:sp>
      <p:pic>
        <p:nvPicPr>
          <p:cNvPr id="4" name="Picture 3">
            <a:extLst>
              <a:ext uri="{FF2B5EF4-FFF2-40B4-BE49-F238E27FC236}">
                <a16:creationId xmlns:a16="http://schemas.microsoft.com/office/drawing/2014/main" id="{CCF9A684-CD4E-4166-A750-728ADD3F1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753244"/>
            <a:ext cx="3200400" cy="3942311"/>
          </a:xfrm>
          <a:prstGeom prst="rect">
            <a:avLst/>
          </a:prstGeom>
        </p:spPr>
      </p:pic>
    </p:spTree>
    <p:extLst>
      <p:ext uri="{BB962C8B-B14F-4D97-AF65-F5344CB8AC3E}">
        <p14:creationId xmlns:p14="http://schemas.microsoft.com/office/powerpoint/2010/main" val="2122174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67300"/>
            <a:ext cx="8229600" cy="1600200"/>
          </a:xfrm>
        </p:spPr>
        <p:txBody>
          <a:bodyPr/>
          <a:lstStyle/>
          <a:p>
            <a:r>
              <a:rPr lang="en-US" dirty="0">
                <a:effectLst/>
              </a:rPr>
              <a:t>Why did Iraq invade Kuwait in the first place?</a:t>
            </a:r>
            <a:br>
              <a:rPr lang="en-US" dirty="0">
                <a:effectLst/>
              </a:rPr>
            </a:br>
            <a:br>
              <a:rPr lang="en-US" dirty="0">
                <a:effectLst/>
              </a:rPr>
            </a:br>
            <a:br>
              <a:rPr lang="en-US" dirty="0">
                <a:effectLst/>
              </a:rPr>
            </a:br>
            <a:br>
              <a:rPr lang="en-US" dirty="0">
                <a:effectLst/>
              </a:rPr>
            </a:br>
            <a:br>
              <a:rPr lang="en-US" dirty="0">
                <a:effectLst/>
              </a:rPr>
            </a:br>
            <a:br>
              <a:rPr lang="en-US" dirty="0">
                <a:effectLst/>
              </a:rPr>
            </a:br>
            <a:r>
              <a:rPr lang="en-US" dirty="0">
                <a:effectLst/>
              </a:rPr>
              <a:t>(Small Hint)</a:t>
            </a:r>
            <a:endParaRPr lang="en-US" dirty="0"/>
          </a:p>
        </p:txBody>
      </p:sp>
      <p:pic>
        <p:nvPicPr>
          <p:cNvPr id="4" name="Picture 3">
            <a:extLst>
              <a:ext uri="{FF2B5EF4-FFF2-40B4-BE49-F238E27FC236}">
                <a16:creationId xmlns:a16="http://schemas.microsoft.com/office/drawing/2014/main" id="{3FB38EAA-4305-4045-9126-DC7D3A831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2929" y="2362200"/>
            <a:ext cx="5738142" cy="3505200"/>
          </a:xfrm>
          <a:prstGeom prst="rect">
            <a:avLst/>
          </a:prstGeom>
        </p:spPr>
      </p:pic>
    </p:spTree>
    <p:extLst>
      <p:ext uri="{BB962C8B-B14F-4D97-AF65-F5344CB8AC3E}">
        <p14:creationId xmlns:p14="http://schemas.microsoft.com/office/powerpoint/2010/main" val="3490816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1800"/>
            <a:ext cx="8229600" cy="1600200"/>
          </a:xfrm>
        </p:spPr>
        <p:txBody>
          <a:bodyPr/>
          <a:lstStyle/>
          <a:p>
            <a:pPr lvl="0"/>
            <a:r>
              <a:rPr lang="en-US" dirty="0">
                <a:effectLst/>
              </a:rPr>
              <a:t>What international terrorist will begin his campaign against the United States after the Gulf War?</a:t>
            </a:r>
            <a:br>
              <a:rPr lang="en-US" dirty="0">
                <a:effectLst/>
              </a:rPr>
            </a:br>
            <a:br>
              <a:rPr lang="en-US" dirty="0">
                <a:effectLst/>
              </a:rPr>
            </a:br>
            <a:br>
              <a:rPr lang="en-US" dirty="0">
                <a:effectLst/>
              </a:rPr>
            </a:br>
            <a:br>
              <a:rPr lang="en-US" dirty="0">
                <a:effectLst/>
              </a:rPr>
            </a:br>
            <a:br>
              <a:rPr lang="en-US" dirty="0">
                <a:effectLst/>
              </a:rPr>
            </a:br>
            <a:br>
              <a:rPr lang="en-US" dirty="0">
                <a:effectLst/>
              </a:rPr>
            </a:br>
            <a:endParaRPr lang="en-US" dirty="0"/>
          </a:p>
        </p:txBody>
      </p:sp>
      <p:pic>
        <p:nvPicPr>
          <p:cNvPr id="4" name="Picture 3">
            <a:extLst>
              <a:ext uri="{FF2B5EF4-FFF2-40B4-BE49-F238E27FC236}">
                <a16:creationId xmlns:a16="http://schemas.microsoft.com/office/drawing/2014/main" id="{962735A8-54F4-4589-894F-FA2BD6A99C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325" y="4114800"/>
            <a:ext cx="3181350" cy="2381250"/>
          </a:xfrm>
          <a:prstGeom prst="rect">
            <a:avLst/>
          </a:prstGeom>
        </p:spPr>
      </p:pic>
    </p:spTree>
    <p:extLst>
      <p:ext uri="{BB962C8B-B14F-4D97-AF65-F5344CB8AC3E}">
        <p14:creationId xmlns:p14="http://schemas.microsoft.com/office/powerpoint/2010/main" val="847696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1800"/>
            <a:ext cx="8229600" cy="1600200"/>
          </a:xfrm>
        </p:spPr>
        <p:txBody>
          <a:bodyPr/>
          <a:lstStyle/>
          <a:p>
            <a:br>
              <a:rPr lang="en-US" dirty="0">
                <a:effectLst/>
              </a:rPr>
            </a:br>
            <a:br>
              <a:rPr lang="en-US" dirty="0">
                <a:effectLst/>
              </a:rPr>
            </a:br>
            <a:br>
              <a:rPr lang="en-US" dirty="0">
                <a:effectLst/>
              </a:rPr>
            </a:br>
            <a:br>
              <a:rPr lang="en-US" dirty="0">
                <a:effectLst/>
              </a:rPr>
            </a:br>
            <a:br>
              <a:rPr lang="en-US" dirty="0">
                <a:effectLst/>
              </a:rPr>
            </a:br>
            <a:br>
              <a:rPr lang="en-US" dirty="0">
                <a:effectLst/>
              </a:rPr>
            </a:br>
            <a:r>
              <a:rPr lang="en-US" dirty="0">
                <a:effectLst/>
              </a:rPr>
              <a:t>In what country did the Arab Spring start?</a:t>
            </a:r>
            <a:br>
              <a:rPr lang="en-US" dirty="0">
                <a:effectLst/>
              </a:rPr>
            </a:br>
            <a:br>
              <a:rPr lang="en-US" dirty="0">
                <a:effectLst/>
              </a:rPr>
            </a:br>
            <a:br>
              <a:rPr lang="en-US" dirty="0">
                <a:effectLst/>
              </a:rPr>
            </a:br>
            <a:br>
              <a:rPr lang="en-US" dirty="0">
                <a:effectLst/>
              </a:rPr>
            </a:br>
            <a:br>
              <a:rPr lang="en-US" dirty="0">
                <a:effectLst/>
              </a:rPr>
            </a:br>
            <a:br>
              <a:rPr lang="en-US" dirty="0">
                <a:effectLst/>
              </a:rPr>
            </a:br>
            <a:br>
              <a:rPr lang="en-US" dirty="0">
                <a:effectLst/>
              </a:rPr>
            </a:br>
            <a:endParaRPr lang="en-US" dirty="0"/>
          </a:p>
        </p:txBody>
      </p:sp>
      <p:pic>
        <p:nvPicPr>
          <p:cNvPr id="4" name="Picture 3">
            <a:extLst>
              <a:ext uri="{FF2B5EF4-FFF2-40B4-BE49-F238E27FC236}">
                <a16:creationId xmlns:a16="http://schemas.microsoft.com/office/drawing/2014/main" id="{20815C45-EC70-4DE1-920C-39847C36E7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445565"/>
            <a:ext cx="4572000" cy="3048000"/>
          </a:xfrm>
          <a:prstGeom prst="rect">
            <a:avLst/>
          </a:prstGeom>
        </p:spPr>
      </p:pic>
    </p:spTree>
    <p:extLst>
      <p:ext uri="{BB962C8B-B14F-4D97-AF65-F5344CB8AC3E}">
        <p14:creationId xmlns:p14="http://schemas.microsoft.com/office/powerpoint/2010/main" val="1157020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1800"/>
            <a:ext cx="8229600" cy="1600200"/>
          </a:xfrm>
        </p:spPr>
        <p:txBody>
          <a:bodyPr/>
          <a:lstStyle/>
          <a:p>
            <a:pPr lvl="0"/>
            <a:r>
              <a:rPr lang="en-US" dirty="0">
                <a:effectLst/>
              </a:rPr>
              <a:t>Hosni Mubarak was deposed as the leader of which country?</a:t>
            </a:r>
            <a:br>
              <a:rPr lang="en-US" dirty="0">
                <a:effectLst/>
              </a:rPr>
            </a:br>
            <a:br>
              <a:rPr lang="en-US" dirty="0">
                <a:effectLst/>
              </a:rPr>
            </a:br>
            <a:br>
              <a:rPr lang="en-US" dirty="0">
                <a:effectLst/>
              </a:rPr>
            </a:br>
            <a:br>
              <a:rPr lang="en-US" dirty="0">
                <a:effectLst/>
              </a:rPr>
            </a:br>
            <a:br>
              <a:rPr lang="en-US" dirty="0">
                <a:effectLst/>
              </a:rPr>
            </a:br>
            <a:br>
              <a:rPr lang="en-US" dirty="0">
                <a:effectLst/>
              </a:rPr>
            </a:br>
            <a:br>
              <a:rPr lang="en-US" dirty="0">
                <a:effectLst/>
              </a:rPr>
            </a:br>
            <a:endParaRPr lang="en-US" dirty="0"/>
          </a:p>
        </p:txBody>
      </p:sp>
      <p:pic>
        <p:nvPicPr>
          <p:cNvPr id="4" name="Picture 3">
            <a:extLst>
              <a:ext uri="{FF2B5EF4-FFF2-40B4-BE49-F238E27FC236}">
                <a16:creationId xmlns:a16="http://schemas.microsoft.com/office/drawing/2014/main" id="{C62E23F0-DEE7-4EAA-9700-AA523D4E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3419061"/>
            <a:ext cx="2095500" cy="2619375"/>
          </a:xfrm>
          <a:prstGeom prst="rect">
            <a:avLst/>
          </a:prstGeom>
        </p:spPr>
      </p:pic>
    </p:spTree>
    <p:extLst>
      <p:ext uri="{BB962C8B-B14F-4D97-AF65-F5344CB8AC3E}">
        <p14:creationId xmlns:p14="http://schemas.microsoft.com/office/powerpoint/2010/main" val="3454495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dirty="0">
                <a:effectLst/>
              </a:rPr>
              <a:t>Country invaded by Iraq in the Gulf War.</a:t>
            </a:r>
            <a:endParaRPr lang="en-US" sz="3200" u="none" strike="noStrike" dirty="0">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399" y="1828800"/>
            <a:ext cx="5699760" cy="3352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0443" y="4648200"/>
            <a:ext cx="2378880" cy="1905000"/>
          </a:xfrm>
          <a:prstGeom prst="rect">
            <a:avLst/>
          </a:prstGeom>
        </p:spPr>
      </p:pic>
    </p:spTree>
    <p:extLst>
      <p:ext uri="{BB962C8B-B14F-4D97-AF65-F5344CB8AC3E}">
        <p14:creationId xmlns:p14="http://schemas.microsoft.com/office/powerpoint/2010/main" val="2294642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8900"/>
            <a:ext cx="8229600" cy="1600200"/>
          </a:xfrm>
        </p:spPr>
        <p:txBody>
          <a:bodyPr/>
          <a:lstStyle/>
          <a:p>
            <a:r>
              <a:rPr lang="en-US" dirty="0"/>
              <a:t>What specific event in Tunisia sparked the Arab Spring?</a:t>
            </a:r>
          </a:p>
        </p:txBody>
      </p:sp>
    </p:spTree>
    <p:extLst>
      <p:ext uri="{BB962C8B-B14F-4D97-AF65-F5344CB8AC3E}">
        <p14:creationId xmlns:p14="http://schemas.microsoft.com/office/powerpoint/2010/main" val="925412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8900"/>
            <a:ext cx="8229600" cy="1600200"/>
          </a:xfrm>
        </p:spPr>
        <p:txBody>
          <a:bodyPr/>
          <a:lstStyle/>
          <a:p>
            <a:r>
              <a:rPr lang="en-US" dirty="0"/>
              <a:t>What was a goal of the Arab Spring?</a:t>
            </a:r>
          </a:p>
        </p:txBody>
      </p:sp>
    </p:spTree>
    <p:extLst>
      <p:ext uri="{BB962C8B-B14F-4D97-AF65-F5344CB8AC3E}">
        <p14:creationId xmlns:p14="http://schemas.microsoft.com/office/powerpoint/2010/main" val="2030333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1800"/>
            <a:ext cx="8229600" cy="1600200"/>
          </a:xfrm>
        </p:spPr>
        <p:txBody>
          <a:bodyPr/>
          <a:lstStyle/>
          <a:p>
            <a:pPr lvl="0"/>
            <a:r>
              <a:rPr lang="en-US" dirty="0" err="1">
                <a:effectLst/>
              </a:rPr>
              <a:t>Mohammar</a:t>
            </a:r>
            <a:r>
              <a:rPr lang="en-US" dirty="0">
                <a:effectLst/>
              </a:rPr>
              <a:t> Qaddafi was deposed as the leader of which country?</a:t>
            </a:r>
            <a:br>
              <a:rPr lang="en-US" dirty="0">
                <a:effectLst/>
              </a:rPr>
            </a:br>
            <a:br>
              <a:rPr lang="en-US" dirty="0">
                <a:effectLst/>
              </a:rPr>
            </a:br>
            <a:br>
              <a:rPr lang="en-US" dirty="0">
                <a:effectLst/>
              </a:rPr>
            </a:br>
            <a:br>
              <a:rPr lang="en-US" dirty="0">
                <a:effectLst/>
              </a:rPr>
            </a:br>
            <a:br>
              <a:rPr lang="en-US" dirty="0">
                <a:effectLst/>
              </a:rPr>
            </a:br>
            <a:br>
              <a:rPr lang="en-US" dirty="0">
                <a:effectLst/>
              </a:rPr>
            </a:br>
            <a:br>
              <a:rPr lang="en-US" dirty="0">
                <a:effectLst/>
              </a:rPr>
            </a:br>
            <a:endParaRPr lang="en-US" dirty="0"/>
          </a:p>
        </p:txBody>
      </p:sp>
      <p:pic>
        <p:nvPicPr>
          <p:cNvPr id="5" name="Picture 4">
            <a:extLst>
              <a:ext uri="{FF2B5EF4-FFF2-40B4-BE49-F238E27FC236}">
                <a16:creationId xmlns:a16="http://schemas.microsoft.com/office/drawing/2014/main" id="{AC4F2F64-7F88-4EEB-AE7B-BEBAFC9B0F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276600"/>
            <a:ext cx="4191000" cy="3143251"/>
          </a:xfrm>
          <a:prstGeom prst="rect">
            <a:avLst/>
          </a:prstGeom>
        </p:spPr>
      </p:pic>
    </p:spTree>
    <p:extLst>
      <p:ext uri="{BB962C8B-B14F-4D97-AF65-F5344CB8AC3E}">
        <p14:creationId xmlns:p14="http://schemas.microsoft.com/office/powerpoint/2010/main" val="4053412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1800"/>
            <a:ext cx="8229600" cy="1600200"/>
          </a:xfrm>
        </p:spPr>
        <p:txBody>
          <a:bodyPr/>
          <a:lstStyle/>
          <a:p>
            <a:pPr lvl="0"/>
            <a:r>
              <a:rPr lang="en-US" dirty="0">
                <a:effectLst/>
              </a:rPr>
              <a:t>Why is the Syrian Civil War a </a:t>
            </a:r>
            <a:r>
              <a:rPr lang="en-US" dirty="0" err="1">
                <a:effectLst/>
              </a:rPr>
              <a:t>humanitary</a:t>
            </a:r>
            <a:r>
              <a:rPr lang="en-US" dirty="0">
                <a:effectLst/>
              </a:rPr>
              <a:t> crisis?</a:t>
            </a:r>
            <a:br>
              <a:rPr lang="en-US" dirty="0">
                <a:effectLst/>
              </a:rPr>
            </a:br>
            <a:br>
              <a:rPr lang="en-US" dirty="0">
                <a:effectLst/>
              </a:rPr>
            </a:br>
            <a:br>
              <a:rPr lang="en-US" dirty="0">
                <a:effectLst/>
              </a:rPr>
            </a:br>
            <a:br>
              <a:rPr lang="en-US" dirty="0">
                <a:effectLst/>
              </a:rPr>
            </a:br>
            <a:br>
              <a:rPr lang="en-US" dirty="0">
                <a:effectLst/>
              </a:rPr>
            </a:br>
            <a:br>
              <a:rPr lang="en-US" dirty="0">
                <a:effectLst/>
              </a:rPr>
            </a:br>
            <a:br>
              <a:rPr lang="en-US" dirty="0">
                <a:effectLst/>
              </a:rPr>
            </a:br>
            <a:endParaRPr lang="en-US" dirty="0"/>
          </a:p>
        </p:txBody>
      </p:sp>
      <p:pic>
        <p:nvPicPr>
          <p:cNvPr id="4" name="Picture 3">
            <a:extLst>
              <a:ext uri="{FF2B5EF4-FFF2-40B4-BE49-F238E27FC236}">
                <a16:creationId xmlns:a16="http://schemas.microsoft.com/office/drawing/2014/main" id="{C62E23F0-DEE7-4EAA-9700-AA523D4E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674129"/>
            <a:ext cx="4191000" cy="2348192"/>
          </a:xfrm>
          <a:prstGeom prst="rect">
            <a:avLst/>
          </a:prstGeom>
        </p:spPr>
      </p:pic>
    </p:spTree>
    <p:extLst>
      <p:ext uri="{BB962C8B-B14F-4D97-AF65-F5344CB8AC3E}">
        <p14:creationId xmlns:p14="http://schemas.microsoft.com/office/powerpoint/2010/main" val="34828368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1800"/>
            <a:ext cx="8229600" cy="1600200"/>
          </a:xfrm>
        </p:spPr>
        <p:txBody>
          <a:bodyPr/>
          <a:lstStyle/>
          <a:p>
            <a:pPr lvl="0"/>
            <a:r>
              <a:rPr lang="en-US" dirty="0">
                <a:effectLst/>
              </a:rPr>
              <a:t>What is the name of the President of Syria?</a:t>
            </a:r>
            <a:br>
              <a:rPr lang="en-US" dirty="0">
                <a:effectLst/>
              </a:rPr>
            </a:br>
            <a:br>
              <a:rPr lang="en-US" dirty="0">
                <a:effectLst/>
              </a:rPr>
            </a:br>
            <a:br>
              <a:rPr lang="en-US" dirty="0">
                <a:effectLst/>
              </a:rPr>
            </a:br>
            <a:br>
              <a:rPr lang="en-US" dirty="0">
                <a:effectLst/>
              </a:rPr>
            </a:br>
            <a:br>
              <a:rPr lang="en-US" dirty="0">
                <a:effectLst/>
              </a:rPr>
            </a:br>
            <a:br>
              <a:rPr lang="en-US" dirty="0">
                <a:effectLst/>
              </a:rPr>
            </a:br>
            <a:br>
              <a:rPr lang="en-US" dirty="0">
                <a:effectLst/>
              </a:rPr>
            </a:br>
            <a:endParaRPr lang="en-US" dirty="0"/>
          </a:p>
        </p:txBody>
      </p:sp>
      <p:pic>
        <p:nvPicPr>
          <p:cNvPr id="4" name="Picture 3">
            <a:extLst>
              <a:ext uri="{FF2B5EF4-FFF2-40B4-BE49-F238E27FC236}">
                <a16:creationId xmlns:a16="http://schemas.microsoft.com/office/drawing/2014/main" id="{C62E23F0-DEE7-4EAA-9700-AA523D4E5D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9169" y="3276600"/>
            <a:ext cx="2224662" cy="3143251"/>
          </a:xfrm>
          <a:prstGeom prst="rect">
            <a:avLst/>
          </a:prstGeom>
        </p:spPr>
      </p:pic>
    </p:spTree>
    <p:extLst>
      <p:ext uri="{BB962C8B-B14F-4D97-AF65-F5344CB8AC3E}">
        <p14:creationId xmlns:p14="http://schemas.microsoft.com/office/powerpoint/2010/main" val="3714227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1800"/>
            <a:ext cx="8229600" cy="1600200"/>
          </a:xfrm>
        </p:spPr>
        <p:txBody>
          <a:bodyPr/>
          <a:lstStyle/>
          <a:p>
            <a:pPr lvl="0"/>
            <a:r>
              <a:rPr lang="en-US" dirty="0">
                <a:effectLst/>
              </a:rPr>
              <a:t>What is the name of the terrorist organization that has made Syria it’s home?</a:t>
            </a:r>
            <a:br>
              <a:rPr lang="en-US" dirty="0">
                <a:effectLst/>
              </a:rPr>
            </a:br>
            <a:br>
              <a:rPr lang="en-US" dirty="0">
                <a:effectLst/>
              </a:rPr>
            </a:br>
            <a:br>
              <a:rPr lang="en-US" dirty="0">
                <a:effectLst/>
              </a:rPr>
            </a:br>
            <a:br>
              <a:rPr lang="en-US" dirty="0">
                <a:effectLst/>
              </a:rPr>
            </a:br>
            <a:br>
              <a:rPr lang="en-US" dirty="0">
                <a:effectLst/>
              </a:rPr>
            </a:br>
            <a:br>
              <a:rPr lang="en-US" dirty="0">
                <a:effectLst/>
              </a:rPr>
            </a:br>
            <a:br>
              <a:rPr lang="en-US" dirty="0">
                <a:effectLst/>
              </a:rPr>
            </a:br>
            <a:endParaRPr lang="en-US" dirty="0"/>
          </a:p>
        </p:txBody>
      </p:sp>
      <p:pic>
        <p:nvPicPr>
          <p:cNvPr id="5" name="Picture 4">
            <a:extLst>
              <a:ext uri="{FF2B5EF4-FFF2-40B4-BE49-F238E27FC236}">
                <a16:creationId xmlns:a16="http://schemas.microsoft.com/office/drawing/2014/main" id="{CE46C099-8A5D-4FC4-8A1F-190D2D330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225800"/>
            <a:ext cx="4953000" cy="3302000"/>
          </a:xfrm>
          <a:prstGeom prst="rect">
            <a:avLst/>
          </a:prstGeom>
        </p:spPr>
      </p:pic>
    </p:spTree>
    <p:extLst>
      <p:ext uri="{BB962C8B-B14F-4D97-AF65-F5344CB8AC3E}">
        <p14:creationId xmlns:p14="http://schemas.microsoft.com/office/powerpoint/2010/main" val="3834351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1800"/>
            <a:ext cx="8229600" cy="1600200"/>
          </a:xfrm>
        </p:spPr>
        <p:txBody>
          <a:bodyPr/>
          <a:lstStyle/>
          <a:p>
            <a:pPr lvl="0"/>
            <a:r>
              <a:rPr lang="en-US" dirty="0">
                <a:effectLst/>
              </a:rPr>
              <a:t>What illegal weapons did President Assad use during the Civil War?</a:t>
            </a:r>
            <a:br>
              <a:rPr lang="en-US" dirty="0">
                <a:effectLst/>
              </a:rPr>
            </a:br>
            <a:br>
              <a:rPr lang="en-US" dirty="0">
                <a:effectLst/>
              </a:rPr>
            </a:br>
            <a:br>
              <a:rPr lang="en-US" dirty="0">
                <a:effectLst/>
              </a:rPr>
            </a:br>
            <a:br>
              <a:rPr lang="en-US" dirty="0">
                <a:effectLst/>
              </a:rPr>
            </a:br>
            <a:br>
              <a:rPr lang="en-US" dirty="0">
                <a:effectLst/>
              </a:rPr>
            </a:br>
            <a:br>
              <a:rPr lang="en-US" dirty="0">
                <a:effectLst/>
              </a:rPr>
            </a:br>
            <a:br>
              <a:rPr lang="en-US" dirty="0">
                <a:effectLst/>
              </a:rPr>
            </a:br>
            <a:endParaRPr lang="en-US" dirty="0"/>
          </a:p>
        </p:txBody>
      </p:sp>
      <p:pic>
        <p:nvPicPr>
          <p:cNvPr id="4" name="Picture 3">
            <a:extLst>
              <a:ext uri="{FF2B5EF4-FFF2-40B4-BE49-F238E27FC236}">
                <a16:creationId xmlns:a16="http://schemas.microsoft.com/office/drawing/2014/main" id="{C62E23F0-DEE7-4EAA-9700-AA523D4E5D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9169" y="3276600"/>
            <a:ext cx="2224662" cy="3143251"/>
          </a:xfrm>
          <a:prstGeom prst="rect">
            <a:avLst/>
          </a:prstGeom>
        </p:spPr>
      </p:pic>
    </p:spTree>
    <p:extLst>
      <p:ext uri="{BB962C8B-B14F-4D97-AF65-F5344CB8AC3E}">
        <p14:creationId xmlns:p14="http://schemas.microsoft.com/office/powerpoint/2010/main" val="41421928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1800"/>
            <a:ext cx="8229600" cy="1600200"/>
          </a:xfrm>
        </p:spPr>
        <p:txBody>
          <a:bodyPr/>
          <a:lstStyle/>
          <a:p>
            <a:pPr lvl="0"/>
            <a:r>
              <a:rPr lang="en-US" dirty="0">
                <a:effectLst/>
              </a:rPr>
              <a:t>How did the United States react to the use of illegal weapons in Syria?</a:t>
            </a:r>
            <a:br>
              <a:rPr lang="en-US" dirty="0">
                <a:effectLst/>
              </a:rPr>
            </a:br>
            <a:br>
              <a:rPr lang="en-US" dirty="0">
                <a:effectLst/>
              </a:rPr>
            </a:br>
            <a:br>
              <a:rPr lang="en-US" dirty="0">
                <a:effectLst/>
              </a:rPr>
            </a:br>
            <a:br>
              <a:rPr lang="en-US" dirty="0">
                <a:effectLst/>
              </a:rPr>
            </a:br>
            <a:br>
              <a:rPr lang="en-US" dirty="0">
                <a:effectLst/>
              </a:rPr>
            </a:br>
            <a:br>
              <a:rPr lang="en-US" dirty="0">
                <a:effectLst/>
              </a:rPr>
            </a:br>
            <a:br>
              <a:rPr lang="en-US" dirty="0">
                <a:effectLst/>
              </a:rPr>
            </a:br>
            <a:endParaRPr lang="en-US" dirty="0"/>
          </a:p>
        </p:txBody>
      </p:sp>
      <p:pic>
        <p:nvPicPr>
          <p:cNvPr id="5" name="Picture 4">
            <a:extLst>
              <a:ext uri="{FF2B5EF4-FFF2-40B4-BE49-F238E27FC236}">
                <a16:creationId xmlns:a16="http://schemas.microsoft.com/office/drawing/2014/main" id="{13FB2A8B-967C-4E2E-94F6-78D8FB2D03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5424" y="3657600"/>
            <a:ext cx="3993151" cy="2102644"/>
          </a:xfrm>
          <a:prstGeom prst="rect">
            <a:avLst/>
          </a:prstGeom>
        </p:spPr>
      </p:pic>
    </p:spTree>
    <p:extLst>
      <p:ext uri="{BB962C8B-B14F-4D97-AF65-F5344CB8AC3E}">
        <p14:creationId xmlns:p14="http://schemas.microsoft.com/office/powerpoint/2010/main" val="25680390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600200"/>
          </a:xfrm>
        </p:spPr>
        <p:txBody>
          <a:bodyPr/>
          <a:lstStyle/>
          <a:p>
            <a:r>
              <a:rPr lang="en-US" dirty="0"/>
              <a:t>What event cause rioting in Jerusalem a few weeks ago?</a:t>
            </a:r>
          </a:p>
        </p:txBody>
      </p:sp>
    </p:spTree>
    <p:extLst>
      <p:ext uri="{BB962C8B-B14F-4D97-AF65-F5344CB8AC3E}">
        <p14:creationId xmlns:p14="http://schemas.microsoft.com/office/powerpoint/2010/main" val="13670211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600200"/>
          </a:xfrm>
        </p:spPr>
        <p:txBody>
          <a:bodyPr/>
          <a:lstStyle/>
          <a:p>
            <a:r>
              <a:rPr lang="en-US" dirty="0"/>
              <a:t>What religion holds the “Dome of the Rock” sacred in Jerusalem?</a:t>
            </a:r>
          </a:p>
        </p:txBody>
      </p:sp>
      <p:pic>
        <p:nvPicPr>
          <p:cNvPr id="4" name="Picture 3">
            <a:extLst>
              <a:ext uri="{FF2B5EF4-FFF2-40B4-BE49-F238E27FC236}">
                <a16:creationId xmlns:a16="http://schemas.microsoft.com/office/drawing/2014/main" id="{B952618E-8103-46F3-AE9E-28D40B5812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3048000"/>
            <a:ext cx="4762500" cy="3445597"/>
          </a:xfrm>
          <a:prstGeom prst="rect">
            <a:avLst/>
          </a:prstGeom>
        </p:spPr>
      </p:pic>
    </p:spTree>
    <p:extLst>
      <p:ext uri="{BB962C8B-B14F-4D97-AF65-F5344CB8AC3E}">
        <p14:creationId xmlns:p14="http://schemas.microsoft.com/office/powerpoint/2010/main" val="3432649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dirty="0">
                <a:effectLst/>
              </a:rPr>
              <a:t>This country was founded in 1948.</a:t>
            </a:r>
            <a:endParaRPr lang="en-US" sz="3200" u="none" strike="noStrike" dirty="0">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399" y="1828800"/>
            <a:ext cx="5699760" cy="3352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4036" y="4666537"/>
            <a:ext cx="2571694" cy="1868325"/>
          </a:xfrm>
          <a:prstGeom prst="rect">
            <a:avLst/>
          </a:prstGeom>
        </p:spPr>
      </p:pic>
    </p:spTree>
    <p:extLst>
      <p:ext uri="{BB962C8B-B14F-4D97-AF65-F5344CB8AC3E}">
        <p14:creationId xmlns:p14="http://schemas.microsoft.com/office/powerpoint/2010/main" val="3905626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600200"/>
          </a:xfrm>
        </p:spPr>
        <p:txBody>
          <a:bodyPr/>
          <a:lstStyle/>
          <a:p>
            <a:r>
              <a:rPr lang="en-US" dirty="0"/>
              <a:t>What religion has the most followers around the world?</a:t>
            </a:r>
          </a:p>
        </p:txBody>
      </p:sp>
    </p:spTree>
    <p:extLst>
      <p:ext uri="{BB962C8B-B14F-4D97-AF65-F5344CB8AC3E}">
        <p14:creationId xmlns:p14="http://schemas.microsoft.com/office/powerpoint/2010/main" val="8891863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600200"/>
          </a:xfrm>
        </p:spPr>
        <p:txBody>
          <a:bodyPr/>
          <a:lstStyle/>
          <a:p>
            <a:r>
              <a:rPr lang="en-US" dirty="0"/>
              <a:t>What religion dominates South America?</a:t>
            </a:r>
          </a:p>
        </p:txBody>
      </p:sp>
    </p:spTree>
    <p:extLst>
      <p:ext uri="{BB962C8B-B14F-4D97-AF65-F5344CB8AC3E}">
        <p14:creationId xmlns:p14="http://schemas.microsoft.com/office/powerpoint/2010/main" val="643110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600200"/>
          </a:xfrm>
        </p:spPr>
        <p:txBody>
          <a:bodyPr/>
          <a:lstStyle/>
          <a:p>
            <a:r>
              <a:rPr lang="en-US" dirty="0"/>
              <a:t>Which of the religions we discussed has </a:t>
            </a:r>
            <a:r>
              <a:rPr lang="en-US"/>
              <a:t>no concept of a God?</a:t>
            </a:r>
            <a:endParaRPr lang="en-US" dirty="0"/>
          </a:p>
        </p:txBody>
      </p:sp>
    </p:spTree>
    <p:extLst>
      <p:ext uri="{BB962C8B-B14F-4D97-AF65-F5344CB8AC3E}">
        <p14:creationId xmlns:p14="http://schemas.microsoft.com/office/powerpoint/2010/main" val="2407441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dirty="0">
                <a:effectLst/>
              </a:rPr>
              <a:t>This country has the most holy city of Islam, Mecca.</a:t>
            </a:r>
            <a:endParaRPr lang="en-US" sz="3200" u="none" strike="noStrike" dirty="0">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399" y="1828800"/>
            <a:ext cx="5699760" cy="33528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14" y="4724580"/>
            <a:ext cx="2627538" cy="1752240"/>
          </a:xfrm>
          <a:prstGeom prst="rect">
            <a:avLst/>
          </a:prstGeom>
        </p:spPr>
      </p:pic>
    </p:spTree>
    <p:extLst>
      <p:ext uri="{BB962C8B-B14F-4D97-AF65-F5344CB8AC3E}">
        <p14:creationId xmlns:p14="http://schemas.microsoft.com/office/powerpoint/2010/main" val="40359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dirty="0">
                <a:effectLst/>
              </a:rPr>
              <a:t>This country is east of Iran and north of Pakistan.</a:t>
            </a:r>
            <a:endParaRPr lang="en-US" sz="3200" u="none" strike="noStrike" dirty="0">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399" y="1828800"/>
            <a:ext cx="5699760" cy="33528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9052" y="4899804"/>
            <a:ext cx="2101661" cy="1401792"/>
          </a:xfrm>
          <a:prstGeom prst="rect">
            <a:avLst/>
          </a:prstGeom>
        </p:spPr>
      </p:pic>
    </p:spTree>
    <p:extLst>
      <p:ext uri="{BB962C8B-B14F-4D97-AF65-F5344CB8AC3E}">
        <p14:creationId xmlns:p14="http://schemas.microsoft.com/office/powerpoint/2010/main" val="2211926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dirty="0">
                <a:effectLst/>
              </a:rPr>
              <a:t>This country was led by Saddam Hussein and invaded Iraq.</a:t>
            </a:r>
            <a:endParaRPr lang="en-US" sz="3200" u="none" strike="noStrike" dirty="0">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399" y="1828800"/>
            <a:ext cx="5699760" cy="3352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8539" y="4899804"/>
            <a:ext cx="2102688" cy="1401792"/>
          </a:xfrm>
          <a:prstGeom prst="rect">
            <a:avLst/>
          </a:prstGeom>
        </p:spPr>
      </p:pic>
    </p:spTree>
    <p:extLst>
      <p:ext uri="{BB962C8B-B14F-4D97-AF65-F5344CB8AC3E}">
        <p14:creationId xmlns:p14="http://schemas.microsoft.com/office/powerpoint/2010/main" val="3679662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dirty="0">
                <a:effectLst/>
              </a:rPr>
              <a:t>This country to the east of Israel holds many Palestinian refugees.</a:t>
            </a:r>
            <a:endParaRPr lang="en-US" sz="3200" u="none" strike="noStrike" dirty="0">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399" y="1828800"/>
            <a:ext cx="5699760" cy="3352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0874" y="5026195"/>
            <a:ext cx="2298018" cy="1149009"/>
          </a:xfrm>
          <a:prstGeom prst="rect">
            <a:avLst/>
          </a:prstGeom>
        </p:spPr>
      </p:pic>
    </p:spTree>
    <p:extLst>
      <p:ext uri="{BB962C8B-B14F-4D97-AF65-F5344CB8AC3E}">
        <p14:creationId xmlns:p14="http://schemas.microsoft.com/office/powerpoint/2010/main" val="28298801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823</TotalTime>
  <Words>601</Words>
  <Application>Microsoft Office PowerPoint</Application>
  <PresentationFormat>On-screen Show (4:3)</PresentationFormat>
  <Paragraphs>85</Paragraphs>
  <Slides>52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Century Gothic</vt:lpstr>
      <vt:lpstr>Courier New</vt:lpstr>
      <vt:lpstr>Palatino Linotype</vt:lpstr>
      <vt:lpstr>Terminator Real NFI</vt:lpstr>
      <vt:lpstr>Executive</vt:lpstr>
      <vt:lpstr>Finals GRUDGEBALL</vt:lpstr>
      <vt:lpstr>RULES</vt:lpstr>
      <vt:lpstr>This country directly to the east of the Iraq.</vt:lpstr>
      <vt:lpstr>Country invaded by Iraq in the Gulf War.</vt:lpstr>
      <vt:lpstr>This country was founded in 1948.</vt:lpstr>
      <vt:lpstr>This country has the most holy city of Islam, Mecca.</vt:lpstr>
      <vt:lpstr>This country is east of Iran and north of Pakistan.</vt:lpstr>
      <vt:lpstr>This country was led by Saddam Hussein and invaded Iraq.</vt:lpstr>
      <vt:lpstr>This country to the east of Israel holds many Palestinian refugees.</vt:lpstr>
      <vt:lpstr>This country shares a western border with Iran and a northern border with Afghanistan.</vt:lpstr>
      <vt:lpstr>This country is currently experiencing a civil war and a refugee crisis.</vt:lpstr>
      <vt:lpstr>This country borders Europe and the Mediterranean Sea.</vt:lpstr>
      <vt:lpstr>For which religion is this the symbol?</vt:lpstr>
      <vt:lpstr>For which religion is this the symbol?</vt:lpstr>
      <vt:lpstr>For which religion is this the symbol?</vt:lpstr>
      <vt:lpstr>For which religion is this the symbol?</vt:lpstr>
      <vt:lpstr>For which religion is this the symbol?</vt:lpstr>
      <vt:lpstr>Abraham and Moses are considered the founders of what religion?</vt:lpstr>
      <vt:lpstr>Jesus of Nazareth and Paul the Apostle are related to what religion?</vt:lpstr>
      <vt:lpstr>Siddhartha Gautama is the most important figure in what religion?</vt:lpstr>
      <vt:lpstr>Brahma, Vishnu, and Shiva are all gods associated with what religion?.</vt:lpstr>
      <vt:lpstr>Muhammad is the most revered prophet is what religion?</vt:lpstr>
      <vt:lpstr>What religion is the most prevalent in India?</vt:lpstr>
      <vt:lpstr>What religion is most prominent in the Arab World?</vt:lpstr>
      <vt:lpstr>What religion has a capital in the Vatican City and follows this man? (Be specific)</vt:lpstr>
      <vt:lpstr>What religion considers the Wailing Wall in Jerusalem a holy site?</vt:lpstr>
      <vt:lpstr>The followers of Confucius mostly live in what country?</vt:lpstr>
      <vt:lpstr>What is the term for the movement to establish a homeland for the Jews in the Middle East? </vt:lpstr>
      <vt:lpstr>Name one of the two areas that most Palestinians live </vt:lpstr>
      <vt:lpstr>What is the city that is at the center of the Israeli/Palestinian Conflict?  </vt:lpstr>
      <vt:lpstr>What is the term for people that flee their homeland for safety from conditions that exist there?   </vt:lpstr>
      <vt:lpstr>What is the name of the short war between Israel and its Arab neighbors in 1967?    </vt:lpstr>
      <vt:lpstr>Saddam Hussein was the former dictator of what country?     </vt:lpstr>
      <vt:lpstr>What was the name of the United States military operation to liberate Kuwait?     </vt:lpstr>
      <vt:lpstr>Who was the President of the United States during the Persian Gulf War?     </vt:lpstr>
      <vt:lpstr>Why did Iraq invade Kuwait in the first place?      (Small Hint)</vt:lpstr>
      <vt:lpstr>What international terrorist will begin his campaign against the United States after the Gulf War?      </vt:lpstr>
      <vt:lpstr>      In what country did the Arab Spring start?       </vt:lpstr>
      <vt:lpstr>Hosni Mubarak was deposed as the leader of which country?       </vt:lpstr>
      <vt:lpstr>What specific event in Tunisia sparked the Arab Spring?</vt:lpstr>
      <vt:lpstr>What was a goal of the Arab Spring?</vt:lpstr>
      <vt:lpstr>Mohammar Qaddafi was deposed as the leader of which country?       </vt:lpstr>
      <vt:lpstr>Why is the Syrian Civil War a humanitary crisis?       </vt:lpstr>
      <vt:lpstr>What is the name of the President of Syria?       </vt:lpstr>
      <vt:lpstr>What is the name of the terrorist organization that has made Syria it’s home?       </vt:lpstr>
      <vt:lpstr>What illegal weapons did President Assad use during the Civil War?       </vt:lpstr>
      <vt:lpstr>How did the United States react to the use of illegal weapons in Syria?       </vt:lpstr>
      <vt:lpstr>What event cause rioting in Jerusalem a few weeks ago?</vt:lpstr>
      <vt:lpstr>What religion holds the “Dome of the Rock” sacred in Jerusalem?</vt:lpstr>
      <vt:lpstr>What religion has the most followers around the world?</vt:lpstr>
      <vt:lpstr>What religion dominates South America?</vt:lpstr>
      <vt:lpstr>Which of the religions we discussed has no concept of a God?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the Country</dc:title>
  <dc:creator>jahilbert</dc:creator>
  <cp:lastModifiedBy>Jason Hilbert</cp:lastModifiedBy>
  <cp:revision>48</cp:revision>
  <dcterms:created xsi:type="dcterms:W3CDTF">2014-11-07T16:32:46Z</dcterms:created>
  <dcterms:modified xsi:type="dcterms:W3CDTF">2018-05-29T18:28:16Z</dcterms:modified>
</cp:coreProperties>
</file>