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2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BE247-F913-4089-A606-02D2F8277FF0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6BAA1-8601-4B84-8A0E-2F06D126D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275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BE247-F913-4089-A606-02D2F8277FF0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6BAA1-8601-4B84-8A0E-2F06D126D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786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BE247-F913-4089-A606-02D2F8277FF0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6BAA1-8601-4B84-8A0E-2F06D126D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602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BE247-F913-4089-A606-02D2F8277FF0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6BAA1-8601-4B84-8A0E-2F06D126D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624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BE247-F913-4089-A606-02D2F8277FF0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6BAA1-8601-4B84-8A0E-2F06D126D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25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BE247-F913-4089-A606-02D2F8277FF0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6BAA1-8601-4B84-8A0E-2F06D126D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286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BE247-F913-4089-A606-02D2F8277FF0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6BAA1-8601-4B84-8A0E-2F06D126D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761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BE247-F913-4089-A606-02D2F8277FF0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6BAA1-8601-4B84-8A0E-2F06D126D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184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BE247-F913-4089-A606-02D2F8277FF0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6BAA1-8601-4B84-8A0E-2F06D126D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8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BE247-F913-4089-A606-02D2F8277FF0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6BAA1-8601-4B84-8A0E-2F06D126D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291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BE247-F913-4089-A606-02D2F8277FF0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6BAA1-8601-4B84-8A0E-2F06D126D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96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BE247-F913-4089-A606-02D2F8277FF0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E6BAA1-8601-4B84-8A0E-2F06D126D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743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Grudgeball</a:t>
            </a:r>
            <a:r>
              <a:rPr lang="en-US" dirty="0"/>
              <a:t>……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582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lphaUcPeriod"/>
            </a:pPr>
            <a:r>
              <a:rPr lang="en-US" dirty="0"/>
              <a:t>What were “Third World” countries?</a:t>
            </a:r>
            <a:endParaRPr lang="en-US" sz="4400" dirty="0"/>
          </a:p>
          <a:p>
            <a:pPr marL="971550" lvl="1" indent="-514350">
              <a:buFont typeface="+mj-lt"/>
              <a:buAutoNum type="alphaUcPeriod"/>
            </a:pPr>
            <a:r>
              <a:rPr lang="en-US" dirty="0"/>
              <a:t>Countries that sided with the United States and its allies</a:t>
            </a:r>
            <a:endParaRPr lang="en-US" sz="4000" dirty="0"/>
          </a:p>
          <a:p>
            <a:pPr marL="971550" lvl="1" indent="-514350">
              <a:buFont typeface="+mj-lt"/>
              <a:buAutoNum type="alphaUcPeriod"/>
            </a:pPr>
            <a:r>
              <a:rPr lang="en-US" dirty="0"/>
              <a:t>Countries that sided with the Soviet Union and its allies</a:t>
            </a:r>
            <a:endParaRPr lang="en-US" sz="4000" dirty="0"/>
          </a:p>
          <a:p>
            <a:pPr marL="971550" lvl="1" indent="-514350">
              <a:buFont typeface="+mj-lt"/>
              <a:buAutoNum type="alphaUcPeriod"/>
            </a:pPr>
            <a:r>
              <a:rPr lang="en-US" dirty="0"/>
              <a:t>Developing countries that were not sided with either the USA or USSR</a:t>
            </a:r>
            <a:endParaRPr lang="en-US" sz="4000" dirty="0"/>
          </a:p>
          <a:p>
            <a:pPr marL="971550" lvl="1" indent="-514350">
              <a:buFont typeface="+mj-lt"/>
              <a:buAutoNum type="alphaUcPeriod"/>
            </a:pPr>
            <a:r>
              <a:rPr lang="en-US" dirty="0"/>
              <a:t>Countries with a monarchy as a form of government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0337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lphaUcPeriod"/>
            </a:pPr>
            <a:r>
              <a:rPr lang="en-US" dirty="0"/>
              <a:t>What US President reignited Cold War tensions in the early 1980’s with a plans for anti-missile satellite system, known as “Star Wars”?</a:t>
            </a:r>
            <a:endParaRPr lang="en-US" sz="4400" dirty="0"/>
          </a:p>
          <a:p>
            <a:pPr marL="971550" lvl="1" indent="-514350">
              <a:buFont typeface="+mj-lt"/>
              <a:buAutoNum type="alphaUcPeriod"/>
            </a:pPr>
            <a:r>
              <a:rPr lang="en-US" dirty="0"/>
              <a:t>John F. Kennedy</a:t>
            </a:r>
            <a:endParaRPr lang="en-US" sz="4000" dirty="0"/>
          </a:p>
          <a:p>
            <a:pPr marL="971550" lvl="1" indent="-514350">
              <a:buFont typeface="+mj-lt"/>
              <a:buAutoNum type="alphaUcPeriod"/>
            </a:pPr>
            <a:r>
              <a:rPr lang="en-US" dirty="0"/>
              <a:t>Barack Obama</a:t>
            </a:r>
            <a:endParaRPr lang="en-US" sz="4000" dirty="0"/>
          </a:p>
          <a:p>
            <a:pPr marL="971550" lvl="1" indent="-514350">
              <a:buFont typeface="+mj-lt"/>
              <a:buAutoNum type="alphaUcPeriod"/>
            </a:pPr>
            <a:r>
              <a:rPr lang="en-US" dirty="0"/>
              <a:t>Richard Nixon</a:t>
            </a:r>
            <a:endParaRPr lang="en-US" sz="4000" dirty="0"/>
          </a:p>
          <a:p>
            <a:pPr marL="971550" lvl="1" indent="-514350">
              <a:buFont typeface="+mj-lt"/>
              <a:buAutoNum type="alphaUcPeriod"/>
            </a:pPr>
            <a:r>
              <a:rPr lang="en-US" dirty="0"/>
              <a:t>Ronald Reagan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1559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lphaUcPeriod"/>
            </a:pPr>
            <a:r>
              <a:rPr lang="en-US" dirty="0"/>
              <a:t>What rescue mission by the United States and Britain, helped half of the German capital from falling to the communists in the late 1940’s:</a:t>
            </a:r>
            <a:endParaRPr lang="en-US" sz="4400" dirty="0"/>
          </a:p>
          <a:p>
            <a:pPr marL="971550" lvl="1" indent="-514350">
              <a:buFont typeface="+mj-lt"/>
              <a:buAutoNum type="alphaUcPeriod"/>
            </a:pPr>
            <a:r>
              <a:rPr lang="en-US" dirty="0"/>
              <a:t>The Berlin Airlift</a:t>
            </a:r>
            <a:endParaRPr lang="en-US" sz="4000" dirty="0"/>
          </a:p>
          <a:p>
            <a:pPr marL="971550" lvl="1" indent="-514350">
              <a:buFont typeface="+mj-lt"/>
              <a:buAutoNum type="alphaUcPeriod"/>
            </a:pPr>
            <a:r>
              <a:rPr lang="en-US" dirty="0" err="1"/>
              <a:t>Ich</a:t>
            </a:r>
            <a:r>
              <a:rPr lang="en-US" dirty="0"/>
              <a:t> bin </a:t>
            </a:r>
            <a:r>
              <a:rPr lang="en-US" dirty="0" err="1"/>
              <a:t>ein</a:t>
            </a:r>
            <a:r>
              <a:rPr lang="en-US" dirty="0"/>
              <a:t> Berliner</a:t>
            </a:r>
            <a:endParaRPr lang="en-US" sz="4000" dirty="0"/>
          </a:p>
          <a:p>
            <a:pPr marL="971550" lvl="1" indent="-514350">
              <a:buFont typeface="+mj-lt"/>
              <a:buAutoNum type="alphaUcPeriod"/>
            </a:pPr>
            <a:r>
              <a:rPr lang="en-US" dirty="0"/>
              <a:t>The Marshall Plan</a:t>
            </a:r>
            <a:endParaRPr lang="en-US" sz="4000" dirty="0"/>
          </a:p>
          <a:p>
            <a:pPr marL="971550" lvl="1" indent="-514350">
              <a:buFont typeface="+mj-lt"/>
              <a:buAutoNum type="alphaUcPeriod"/>
            </a:pPr>
            <a:r>
              <a:rPr lang="en-US" dirty="0"/>
              <a:t>Hamburger Helper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3861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lphaUcPeriod"/>
            </a:pPr>
            <a:r>
              <a:rPr lang="en-US" dirty="0"/>
              <a:t>What military alliance was created to counter the communist aggression by the Soviet Union in Eastern Europe?</a:t>
            </a:r>
            <a:endParaRPr lang="en-US" sz="4400" dirty="0"/>
          </a:p>
          <a:p>
            <a:pPr marL="971550" lvl="1" indent="-514350">
              <a:buFont typeface="+mj-lt"/>
              <a:buAutoNum type="alphaUcPeriod"/>
            </a:pPr>
            <a:r>
              <a:rPr lang="en-US" dirty="0"/>
              <a:t>Iron Curtain</a:t>
            </a:r>
            <a:endParaRPr lang="en-US" sz="4000" dirty="0"/>
          </a:p>
          <a:p>
            <a:pPr marL="971550" lvl="1" indent="-514350">
              <a:buFont typeface="+mj-lt"/>
              <a:buAutoNum type="alphaUcPeriod"/>
            </a:pPr>
            <a:r>
              <a:rPr lang="en-US" dirty="0"/>
              <a:t>Warsaw Pact</a:t>
            </a:r>
            <a:endParaRPr lang="en-US" sz="4000" dirty="0"/>
          </a:p>
          <a:p>
            <a:pPr marL="971550" lvl="1" indent="-514350">
              <a:buFont typeface="+mj-lt"/>
              <a:buAutoNum type="alphaUcPeriod"/>
            </a:pPr>
            <a:r>
              <a:rPr lang="en-US" dirty="0"/>
              <a:t>Union of Soviet Socialist Republics</a:t>
            </a:r>
            <a:endParaRPr lang="en-US" sz="4000" dirty="0"/>
          </a:p>
          <a:p>
            <a:pPr marL="971550" lvl="1" indent="-514350">
              <a:buFont typeface="+mj-lt"/>
              <a:buAutoNum type="alphaUcPeriod"/>
            </a:pPr>
            <a:r>
              <a:rPr lang="en-US" dirty="0"/>
              <a:t>NATO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0876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lphaUcPeriod"/>
            </a:pPr>
            <a:r>
              <a:rPr lang="en-US" dirty="0"/>
              <a:t>The policy of militarily intimidating your opponent to the edge of war is known as:</a:t>
            </a:r>
            <a:endParaRPr lang="en-US" sz="4400" dirty="0"/>
          </a:p>
          <a:p>
            <a:pPr marL="971550" lvl="1" indent="-514350">
              <a:buFont typeface="+mj-lt"/>
              <a:buAutoNum type="alphaUcPeriod"/>
            </a:pPr>
            <a:r>
              <a:rPr lang="en-US" dirty="0"/>
              <a:t>Détente</a:t>
            </a:r>
            <a:endParaRPr lang="en-US" sz="4000" dirty="0"/>
          </a:p>
          <a:p>
            <a:pPr marL="971550" lvl="1" indent="-514350">
              <a:buFont typeface="+mj-lt"/>
              <a:buAutoNum type="alphaUcPeriod"/>
            </a:pPr>
            <a:r>
              <a:rPr lang="en-US" dirty="0" err="1"/>
              <a:t>Vietnamization</a:t>
            </a:r>
            <a:endParaRPr lang="en-US" sz="4000" dirty="0"/>
          </a:p>
          <a:p>
            <a:pPr marL="971550" lvl="1" indent="-514350">
              <a:buFont typeface="+mj-lt"/>
              <a:buAutoNum type="alphaUcPeriod"/>
            </a:pPr>
            <a:r>
              <a:rPr lang="en-US" dirty="0"/>
              <a:t>Brinksmanship</a:t>
            </a:r>
            <a:endParaRPr lang="en-US" sz="4000" dirty="0"/>
          </a:p>
          <a:p>
            <a:pPr marL="971550" lvl="1" indent="-514350">
              <a:buFont typeface="+mj-lt"/>
              <a:buAutoNum type="alphaUcPeriod"/>
            </a:pPr>
            <a:r>
              <a:rPr lang="en-US" dirty="0"/>
              <a:t>Containment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2409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lphaUcPeriod"/>
            </a:pPr>
            <a:r>
              <a:rPr lang="en-US" dirty="0"/>
              <a:t>What country was not divided by the allies after World War II?</a:t>
            </a:r>
            <a:endParaRPr lang="en-US" sz="4400" dirty="0"/>
          </a:p>
          <a:p>
            <a:pPr marL="971550" lvl="1" indent="-514350">
              <a:buFont typeface="+mj-lt"/>
              <a:buAutoNum type="alphaUcPeriod"/>
            </a:pPr>
            <a:r>
              <a:rPr lang="en-US" dirty="0"/>
              <a:t>Korea</a:t>
            </a:r>
            <a:endParaRPr lang="en-US" sz="4000" dirty="0"/>
          </a:p>
          <a:p>
            <a:pPr marL="971550" lvl="1" indent="-514350">
              <a:buFont typeface="+mj-lt"/>
              <a:buAutoNum type="alphaUcPeriod"/>
            </a:pPr>
            <a:r>
              <a:rPr lang="en-US" dirty="0"/>
              <a:t>Vietnam</a:t>
            </a:r>
            <a:endParaRPr lang="en-US" sz="4000" dirty="0"/>
          </a:p>
          <a:p>
            <a:pPr marL="971550" lvl="1" indent="-514350">
              <a:buFont typeface="+mj-lt"/>
              <a:buAutoNum type="alphaUcPeriod"/>
            </a:pPr>
            <a:r>
              <a:rPr lang="en-US" dirty="0"/>
              <a:t>Germany</a:t>
            </a:r>
            <a:endParaRPr lang="en-US" sz="4000" dirty="0"/>
          </a:p>
          <a:p>
            <a:pPr marL="971550" lvl="1" indent="-514350">
              <a:buFont typeface="+mj-lt"/>
              <a:buAutoNum type="alphaUcPeriod"/>
            </a:pPr>
            <a:r>
              <a:rPr lang="en-US" dirty="0"/>
              <a:t>Cuba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9052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lphaUcPeriod"/>
            </a:pPr>
            <a:r>
              <a:rPr lang="en-US" dirty="0"/>
              <a:t>What country did the Soviet Union invade and is considered their “Vietnam”?</a:t>
            </a:r>
            <a:endParaRPr lang="en-US" sz="4400" dirty="0"/>
          </a:p>
          <a:p>
            <a:pPr marL="971550" lvl="1" indent="-514350">
              <a:buFont typeface="+mj-lt"/>
              <a:buAutoNum type="alphaUcPeriod"/>
            </a:pPr>
            <a:r>
              <a:rPr lang="en-US" dirty="0"/>
              <a:t>Iran</a:t>
            </a:r>
            <a:endParaRPr lang="en-US" sz="4000" dirty="0"/>
          </a:p>
          <a:p>
            <a:pPr marL="971550" lvl="1" indent="-514350">
              <a:buFont typeface="+mj-lt"/>
              <a:buAutoNum type="alphaUcPeriod"/>
            </a:pPr>
            <a:r>
              <a:rPr lang="en-US" dirty="0"/>
              <a:t>Iraq</a:t>
            </a:r>
            <a:endParaRPr lang="en-US" sz="4000" dirty="0"/>
          </a:p>
          <a:p>
            <a:pPr marL="971550" lvl="1" indent="-514350">
              <a:buFont typeface="+mj-lt"/>
              <a:buAutoNum type="alphaUcPeriod"/>
            </a:pPr>
            <a:r>
              <a:rPr lang="en-US" dirty="0"/>
              <a:t>Germany</a:t>
            </a:r>
            <a:endParaRPr lang="en-US" sz="4000" dirty="0"/>
          </a:p>
          <a:p>
            <a:pPr marL="971550" lvl="1" indent="-514350">
              <a:buFont typeface="+mj-lt"/>
              <a:buAutoNum type="alphaUcPeriod"/>
            </a:pPr>
            <a:r>
              <a:rPr lang="en-US" dirty="0"/>
              <a:t>Afghanistan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014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lphaUcPeriod"/>
            </a:pPr>
            <a:r>
              <a:rPr lang="en-US" dirty="0"/>
              <a:t>Which one of the following was NOT a result of the Korean War?</a:t>
            </a:r>
            <a:endParaRPr lang="en-US" sz="4400" dirty="0"/>
          </a:p>
          <a:p>
            <a:pPr marL="971550" lvl="1" indent="-514350">
              <a:buFont typeface="+mj-lt"/>
              <a:buAutoNum type="alphaUcPeriod"/>
            </a:pPr>
            <a:r>
              <a:rPr lang="en-US" dirty="0"/>
              <a:t>The 38</a:t>
            </a:r>
            <a:r>
              <a:rPr lang="en-US" baseline="30000" dirty="0"/>
              <a:t>th</a:t>
            </a:r>
            <a:r>
              <a:rPr lang="en-US" dirty="0"/>
              <a:t> Parallel remained the border</a:t>
            </a:r>
            <a:endParaRPr lang="en-US" sz="4000" dirty="0"/>
          </a:p>
          <a:p>
            <a:pPr marL="971550" lvl="1" indent="-514350">
              <a:buFont typeface="+mj-lt"/>
              <a:buAutoNum type="alphaUcPeriod"/>
            </a:pPr>
            <a:r>
              <a:rPr lang="en-US" dirty="0"/>
              <a:t>South Korea became communist</a:t>
            </a:r>
            <a:endParaRPr lang="en-US" sz="4000" dirty="0"/>
          </a:p>
          <a:p>
            <a:pPr marL="971550" lvl="1" indent="-514350">
              <a:buFont typeface="+mj-lt"/>
              <a:buAutoNum type="alphaUcPeriod"/>
            </a:pPr>
            <a:r>
              <a:rPr lang="en-US" dirty="0"/>
              <a:t>North Korea remained communist</a:t>
            </a:r>
            <a:endParaRPr lang="en-US" sz="4000" dirty="0"/>
          </a:p>
          <a:p>
            <a:pPr marL="971550" lvl="1" indent="-514350">
              <a:buFont typeface="+mj-lt"/>
              <a:buAutoNum type="alphaUcPeriod"/>
            </a:pPr>
            <a:r>
              <a:rPr lang="en-US" dirty="0"/>
              <a:t>Communism was contained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278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The term “détente”  refers to:</a:t>
            </a:r>
            <a:endParaRPr lang="en-US" sz="4400" dirty="0"/>
          </a:p>
          <a:p>
            <a:pPr lvl="1"/>
            <a:r>
              <a:rPr lang="en-US" dirty="0"/>
              <a:t>Human rights abuses during the cold war</a:t>
            </a:r>
            <a:endParaRPr lang="en-US" sz="4000" dirty="0"/>
          </a:p>
          <a:p>
            <a:pPr lvl="1"/>
            <a:r>
              <a:rPr lang="en-US" dirty="0"/>
              <a:t>The arms race during the cold war</a:t>
            </a:r>
            <a:endParaRPr lang="en-US" sz="4000" dirty="0"/>
          </a:p>
          <a:p>
            <a:pPr lvl="1"/>
            <a:r>
              <a:rPr lang="en-US" dirty="0"/>
              <a:t>The planned invasion of Cuba </a:t>
            </a:r>
            <a:endParaRPr lang="en-US" sz="4000" dirty="0"/>
          </a:p>
          <a:p>
            <a:pPr lvl="1"/>
            <a:r>
              <a:rPr lang="en-US" dirty="0"/>
              <a:t>The lessening of Cold War tensions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1613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The event that set off the nuclear arms race was:</a:t>
            </a:r>
            <a:endParaRPr lang="en-US" sz="4400" dirty="0"/>
          </a:p>
          <a:p>
            <a:pPr lvl="1"/>
            <a:r>
              <a:rPr lang="en-US" dirty="0"/>
              <a:t>The bombing of Japan at the end of World War 2</a:t>
            </a:r>
            <a:endParaRPr lang="en-US" sz="4000" dirty="0"/>
          </a:p>
          <a:p>
            <a:pPr lvl="1"/>
            <a:r>
              <a:rPr lang="en-US" dirty="0"/>
              <a:t>The SALT talks</a:t>
            </a:r>
            <a:endParaRPr lang="en-US" sz="4000" dirty="0"/>
          </a:p>
          <a:p>
            <a:pPr lvl="1"/>
            <a:r>
              <a:rPr lang="en-US" dirty="0"/>
              <a:t>The Cuban Missile Crisis</a:t>
            </a:r>
            <a:endParaRPr lang="en-US" sz="4000" dirty="0"/>
          </a:p>
          <a:p>
            <a:pPr lvl="1"/>
            <a:r>
              <a:rPr lang="en-US" dirty="0"/>
              <a:t>The Strategic Defense Initiative (Star Wars)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760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lphaUcPeriod"/>
            </a:pPr>
            <a:r>
              <a:rPr lang="en-US" dirty="0"/>
              <a:t>The policy of stopping the spread of communism by military or economic means was known as:</a:t>
            </a:r>
            <a:endParaRPr lang="en-US" sz="4400" dirty="0"/>
          </a:p>
          <a:p>
            <a:pPr marL="971550" lvl="1" indent="-514350">
              <a:buFont typeface="+mj-lt"/>
              <a:buAutoNum type="alphaUcPeriod"/>
            </a:pPr>
            <a:r>
              <a:rPr lang="en-US" dirty="0"/>
              <a:t>Containment</a:t>
            </a:r>
            <a:endParaRPr lang="en-US" sz="4000" dirty="0"/>
          </a:p>
          <a:p>
            <a:pPr marL="971550" lvl="1" indent="-514350">
              <a:buFont typeface="+mj-lt"/>
              <a:buAutoNum type="alphaUcPeriod"/>
            </a:pPr>
            <a:r>
              <a:rPr lang="en-US" dirty="0"/>
              <a:t>Marshall Plan</a:t>
            </a:r>
            <a:endParaRPr lang="en-US" sz="4000" dirty="0"/>
          </a:p>
          <a:p>
            <a:pPr marL="971550" lvl="1" indent="-514350">
              <a:buFont typeface="+mj-lt"/>
              <a:buAutoNum type="alphaUcPeriod"/>
            </a:pPr>
            <a:r>
              <a:rPr lang="en-US" dirty="0"/>
              <a:t>Brinksmanship</a:t>
            </a:r>
            <a:endParaRPr lang="en-US" sz="4000" dirty="0"/>
          </a:p>
          <a:p>
            <a:pPr marL="971550" lvl="1" indent="-514350">
              <a:buFont typeface="+mj-lt"/>
              <a:buAutoNum type="alphaUcPeriod"/>
            </a:pPr>
            <a:r>
              <a:rPr lang="en-US" dirty="0"/>
              <a:t>Contamination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9599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The international organization that was formed after World War II to settle international disputes was:</a:t>
            </a:r>
            <a:endParaRPr lang="en-US" sz="4400" dirty="0"/>
          </a:p>
          <a:p>
            <a:pPr lvl="1"/>
            <a:r>
              <a:rPr lang="en-US" dirty="0"/>
              <a:t>NATO</a:t>
            </a:r>
            <a:endParaRPr lang="en-US" sz="4000" dirty="0"/>
          </a:p>
          <a:p>
            <a:pPr lvl="1"/>
            <a:r>
              <a:rPr lang="en-US" dirty="0"/>
              <a:t>Warsaw Pact</a:t>
            </a:r>
            <a:endParaRPr lang="en-US" sz="4000" dirty="0"/>
          </a:p>
          <a:p>
            <a:pPr lvl="1"/>
            <a:r>
              <a:rPr lang="en-US" dirty="0"/>
              <a:t>The League of Nations</a:t>
            </a:r>
            <a:endParaRPr lang="en-US" sz="4000" dirty="0"/>
          </a:p>
          <a:p>
            <a:pPr lvl="1"/>
            <a:r>
              <a:rPr lang="en-US" dirty="0"/>
              <a:t>The United Nations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1114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The leader of the North Vietnamese forces during the Vietnam War was:</a:t>
            </a:r>
            <a:endParaRPr lang="en-US" sz="4400" dirty="0"/>
          </a:p>
          <a:p>
            <a:pPr lvl="1"/>
            <a:r>
              <a:rPr lang="en-US" dirty="0"/>
              <a:t>Mao </a:t>
            </a:r>
            <a:endParaRPr lang="en-US" sz="4000" dirty="0"/>
          </a:p>
          <a:p>
            <a:pPr lvl="1"/>
            <a:r>
              <a:rPr lang="en-US" dirty="0"/>
              <a:t>Diem</a:t>
            </a:r>
            <a:endParaRPr lang="en-US" sz="4000" dirty="0"/>
          </a:p>
          <a:p>
            <a:pPr lvl="1"/>
            <a:r>
              <a:rPr lang="en-US" dirty="0"/>
              <a:t>Ho Chi Minh</a:t>
            </a:r>
            <a:endParaRPr lang="en-US" sz="4000" dirty="0"/>
          </a:p>
          <a:p>
            <a:pPr lvl="1"/>
            <a:r>
              <a:rPr lang="en-US" dirty="0"/>
              <a:t>Viet Cong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5511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The leader of the South Vietnam during the Vietnam War was:</a:t>
            </a:r>
            <a:endParaRPr lang="en-US" sz="4400" dirty="0"/>
          </a:p>
          <a:p>
            <a:pPr lvl="1"/>
            <a:r>
              <a:rPr lang="en-US" dirty="0"/>
              <a:t>Mao </a:t>
            </a:r>
            <a:endParaRPr lang="en-US" sz="4000" dirty="0"/>
          </a:p>
          <a:p>
            <a:pPr lvl="1"/>
            <a:r>
              <a:rPr lang="en-US" dirty="0"/>
              <a:t>Diem</a:t>
            </a:r>
            <a:endParaRPr lang="en-US" sz="4000" dirty="0"/>
          </a:p>
          <a:p>
            <a:pPr lvl="1"/>
            <a:r>
              <a:rPr lang="en-US" dirty="0"/>
              <a:t>Ho Chi Minh</a:t>
            </a:r>
            <a:endParaRPr lang="en-US" sz="4000" dirty="0"/>
          </a:p>
          <a:p>
            <a:pPr lvl="1"/>
            <a:r>
              <a:rPr lang="en-US" dirty="0"/>
              <a:t>Viet Cong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6451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All of the following are communist </a:t>
            </a:r>
            <a:r>
              <a:rPr lang="en-US" i="1" dirty="0"/>
              <a:t>except</a:t>
            </a:r>
            <a:r>
              <a:rPr lang="en-US" dirty="0"/>
              <a:t>:</a:t>
            </a:r>
            <a:endParaRPr lang="en-US" sz="4400" dirty="0"/>
          </a:p>
          <a:p>
            <a:pPr lvl="1"/>
            <a:r>
              <a:rPr lang="en-US" dirty="0"/>
              <a:t>Viet Cong</a:t>
            </a:r>
            <a:endParaRPr lang="en-US" sz="4000" dirty="0"/>
          </a:p>
          <a:p>
            <a:pPr lvl="1"/>
            <a:r>
              <a:rPr lang="en-US" dirty="0"/>
              <a:t>Khmer Rouge</a:t>
            </a:r>
            <a:endParaRPr lang="en-US" sz="4000" dirty="0"/>
          </a:p>
          <a:p>
            <a:pPr lvl="1"/>
            <a:r>
              <a:rPr lang="en-US" dirty="0"/>
              <a:t>Soviet Union</a:t>
            </a:r>
            <a:endParaRPr lang="en-US" sz="4000" dirty="0"/>
          </a:p>
          <a:p>
            <a:pPr lvl="1"/>
            <a:r>
              <a:rPr lang="en-US" dirty="0"/>
              <a:t>South Korea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7021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The President of the United States during the Cuban Missile Crisis was:</a:t>
            </a:r>
            <a:endParaRPr lang="en-US" sz="4400" dirty="0"/>
          </a:p>
          <a:p>
            <a:pPr lvl="1"/>
            <a:r>
              <a:rPr lang="en-US" dirty="0"/>
              <a:t>Lyndon Johnson</a:t>
            </a:r>
            <a:endParaRPr lang="en-US" sz="4000" dirty="0"/>
          </a:p>
          <a:p>
            <a:pPr lvl="1"/>
            <a:r>
              <a:rPr lang="en-US" dirty="0"/>
              <a:t>Richard Nixon</a:t>
            </a:r>
            <a:endParaRPr lang="en-US" sz="4000" dirty="0"/>
          </a:p>
          <a:p>
            <a:pPr lvl="1"/>
            <a:r>
              <a:rPr lang="en-US" dirty="0"/>
              <a:t>Ronald Reagan</a:t>
            </a:r>
            <a:endParaRPr lang="en-US" sz="4000" dirty="0"/>
          </a:p>
          <a:p>
            <a:pPr lvl="1"/>
            <a:r>
              <a:rPr lang="en-US" dirty="0"/>
              <a:t>John F. Kennedy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6604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The Premier of the Soviet Union during the Cuban Missile Crisis was:</a:t>
            </a:r>
            <a:endParaRPr lang="en-US" sz="4400" dirty="0"/>
          </a:p>
          <a:p>
            <a:pPr lvl="1"/>
            <a:r>
              <a:rPr lang="en-US" dirty="0"/>
              <a:t>Leonard Brezhnev</a:t>
            </a:r>
            <a:endParaRPr lang="en-US" sz="4000" dirty="0"/>
          </a:p>
          <a:p>
            <a:pPr lvl="1"/>
            <a:r>
              <a:rPr lang="en-US" dirty="0"/>
              <a:t>Nikita </a:t>
            </a:r>
            <a:r>
              <a:rPr lang="en-US" dirty="0" err="1"/>
              <a:t>Khrushev</a:t>
            </a:r>
            <a:endParaRPr lang="en-US" sz="4000" dirty="0"/>
          </a:p>
          <a:p>
            <a:pPr lvl="1"/>
            <a:r>
              <a:rPr lang="en-US" dirty="0"/>
              <a:t>Joseph Stalin</a:t>
            </a:r>
            <a:endParaRPr lang="en-US" sz="4000" dirty="0"/>
          </a:p>
          <a:p>
            <a:pPr lvl="1"/>
            <a:r>
              <a:rPr lang="en-US" dirty="0"/>
              <a:t>Mikhail Gorbachev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7868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All of these opposing ideas are part of the Cold War, except:</a:t>
            </a:r>
            <a:endParaRPr lang="en-US" sz="4400" dirty="0"/>
          </a:p>
          <a:p>
            <a:pPr lvl="1"/>
            <a:r>
              <a:rPr lang="en-US" dirty="0"/>
              <a:t>Democracy vs. Totalitarianism</a:t>
            </a:r>
            <a:endParaRPr lang="en-US" sz="4000" dirty="0"/>
          </a:p>
          <a:p>
            <a:pPr lvl="1"/>
            <a:r>
              <a:rPr lang="en-US" dirty="0"/>
              <a:t>Capitalism vs. Communism</a:t>
            </a:r>
            <a:endParaRPr lang="en-US" sz="4000" dirty="0"/>
          </a:p>
          <a:p>
            <a:pPr lvl="1"/>
            <a:r>
              <a:rPr lang="en-US" dirty="0" err="1"/>
              <a:t>Potterism</a:t>
            </a:r>
            <a:r>
              <a:rPr lang="en-US" dirty="0"/>
              <a:t> vs. </a:t>
            </a:r>
            <a:r>
              <a:rPr lang="en-US" dirty="0" err="1"/>
              <a:t>Voldemortism</a:t>
            </a:r>
            <a:endParaRPr lang="en-US" sz="4000" dirty="0"/>
          </a:p>
          <a:p>
            <a:pPr lvl="1"/>
            <a:r>
              <a:rPr lang="en-US" dirty="0"/>
              <a:t>Soviet Union vs. United States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0241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This group took over Cambodia in the aftermath of the Vietnam War:</a:t>
            </a:r>
            <a:endParaRPr lang="en-US" sz="4400" dirty="0"/>
          </a:p>
          <a:p>
            <a:pPr lvl="1"/>
            <a:r>
              <a:rPr lang="en-US" dirty="0"/>
              <a:t>Vietcong</a:t>
            </a:r>
            <a:endParaRPr lang="en-US" sz="4000" dirty="0"/>
          </a:p>
          <a:p>
            <a:pPr lvl="1"/>
            <a:r>
              <a:rPr lang="en-US" dirty="0"/>
              <a:t>Khmer Rouge</a:t>
            </a:r>
            <a:endParaRPr lang="en-US" sz="4000" dirty="0"/>
          </a:p>
          <a:p>
            <a:pPr lvl="1"/>
            <a:r>
              <a:rPr lang="en-US" dirty="0"/>
              <a:t>Moulin Rouge</a:t>
            </a:r>
            <a:endParaRPr lang="en-US" sz="4000" dirty="0"/>
          </a:p>
          <a:p>
            <a:pPr lvl="1"/>
            <a:r>
              <a:rPr lang="en-US" dirty="0"/>
              <a:t>Ngo </a:t>
            </a:r>
            <a:r>
              <a:rPr lang="en-US" dirty="0" err="1"/>
              <a:t>Dinh</a:t>
            </a:r>
            <a:r>
              <a:rPr lang="en-US" dirty="0"/>
              <a:t> Diem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4879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What was the term for countries that did not become allies of either the United States or the Soviet Union?</a:t>
            </a:r>
            <a:endParaRPr lang="en-US" sz="4400" dirty="0"/>
          </a:p>
          <a:p>
            <a:pPr lvl="1"/>
            <a:r>
              <a:rPr lang="en-US" dirty="0"/>
              <a:t>Undecided Nations</a:t>
            </a:r>
            <a:endParaRPr lang="en-US" sz="4000" dirty="0"/>
          </a:p>
          <a:p>
            <a:pPr lvl="1"/>
            <a:r>
              <a:rPr lang="en-US" dirty="0"/>
              <a:t>Poverty Stricken Nation</a:t>
            </a:r>
            <a:endParaRPr lang="en-US" sz="4000" dirty="0"/>
          </a:p>
          <a:p>
            <a:pPr lvl="1"/>
            <a:r>
              <a:rPr lang="en-US" dirty="0"/>
              <a:t>Unaligned Nations</a:t>
            </a:r>
            <a:endParaRPr lang="en-US" sz="4000" dirty="0"/>
          </a:p>
          <a:p>
            <a:pPr lvl="1"/>
            <a:r>
              <a:rPr lang="en-US" dirty="0"/>
              <a:t>Seven Nation Army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6150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What is an example of the Cold War thawing?</a:t>
            </a:r>
            <a:endParaRPr lang="en-US" sz="4400" dirty="0"/>
          </a:p>
          <a:p>
            <a:pPr lvl="1"/>
            <a:r>
              <a:rPr lang="en-US" dirty="0"/>
              <a:t>Star Wars</a:t>
            </a:r>
            <a:endParaRPr lang="en-US" sz="4000" dirty="0"/>
          </a:p>
          <a:p>
            <a:pPr lvl="1"/>
            <a:r>
              <a:rPr lang="en-US" dirty="0"/>
              <a:t>The Berlin Airlift</a:t>
            </a:r>
            <a:endParaRPr lang="en-US" sz="4000" dirty="0"/>
          </a:p>
          <a:p>
            <a:pPr lvl="1"/>
            <a:r>
              <a:rPr lang="en-US" dirty="0"/>
              <a:t>The Vietnam War</a:t>
            </a:r>
            <a:endParaRPr lang="en-US" sz="4000" dirty="0"/>
          </a:p>
          <a:p>
            <a:pPr lvl="1"/>
            <a:r>
              <a:rPr lang="en-US" dirty="0"/>
              <a:t>The Berlin Wall coming down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952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lphaUcPeriod"/>
            </a:pPr>
            <a:r>
              <a:rPr lang="en-US" dirty="0"/>
              <a:t>The military alliance of the United States and its allies was opposed by:</a:t>
            </a:r>
            <a:endParaRPr lang="en-US" sz="4400" dirty="0"/>
          </a:p>
          <a:p>
            <a:pPr marL="971550" lvl="1" indent="-514350">
              <a:buFont typeface="+mj-lt"/>
              <a:buAutoNum type="alphaUcPeriod"/>
            </a:pPr>
            <a:r>
              <a:rPr lang="en-US" dirty="0"/>
              <a:t>S.H.I.E.L.D.</a:t>
            </a:r>
            <a:endParaRPr lang="en-US" sz="4000" dirty="0"/>
          </a:p>
          <a:p>
            <a:pPr marL="971550" lvl="1" indent="-514350">
              <a:buFont typeface="+mj-lt"/>
              <a:buAutoNum type="alphaUcPeriod"/>
            </a:pPr>
            <a:r>
              <a:rPr lang="en-US" dirty="0"/>
              <a:t>NATO</a:t>
            </a:r>
            <a:endParaRPr lang="en-US" sz="4000" dirty="0"/>
          </a:p>
          <a:p>
            <a:pPr marL="971550" lvl="1" indent="-514350">
              <a:buFont typeface="+mj-lt"/>
              <a:buAutoNum type="alphaUcPeriod"/>
            </a:pPr>
            <a:r>
              <a:rPr lang="en-US" dirty="0"/>
              <a:t>Warsaw Pact</a:t>
            </a:r>
            <a:endParaRPr lang="en-US" sz="4000" dirty="0"/>
          </a:p>
          <a:p>
            <a:pPr marL="971550" lvl="1" indent="-514350">
              <a:buFont typeface="+mj-lt"/>
              <a:buAutoNum type="alphaUcPeriod"/>
            </a:pPr>
            <a:r>
              <a:rPr lang="en-US" dirty="0"/>
              <a:t>SEATO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4732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The Korean War began when:</a:t>
            </a:r>
            <a:endParaRPr lang="en-US" sz="4400" dirty="0"/>
          </a:p>
          <a:p>
            <a:pPr lvl="1"/>
            <a:r>
              <a:rPr lang="en-US" dirty="0"/>
              <a:t>The Chinese crossed their southern border and invaded North Korea</a:t>
            </a:r>
            <a:endParaRPr lang="en-US" sz="4000" dirty="0"/>
          </a:p>
          <a:p>
            <a:pPr lvl="1"/>
            <a:r>
              <a:rPr lang="en-US" dirty="0"/>
              <a:t>The United Nations invaded South Korea</a:t>
            </a:r>
            <a:endParaRPr lang="en-US" sz="4000" dirty="0"/>
          </a:p>
          <a:p>
            <a:pPr lvl="1"/>
            <a:r>
              <a:rPr lang="en-US" dirty="0"/>
              <a:t>The Soviet backed North Koreans invaded South Korea</a:t>
            </a:r>
            <a:endParaRPr lang="en-US" sz="4000" dirty="0"/>
          </a:p>
          <a:p>
            <a:pPr lvl="1"/>
            <a:r>
              <a:rPr lang="en-US" dirty="0"/>
              <a:t>The South Koreans invaded North Korea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81519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The result of the Vietnam war was:</a:t>
            </a:r>
            <a:endParaRPr lang="en-US" sz="4400" dirty="0"/>
          </a:p>
          <a:p>
            <a:pPr lvl="1"/>
            <a:r>
              <a:rPr lang="en-US" dirty="0"/>
              <a:t>The Americans left and South Vietnam fell to the communists</a:t>
            </a:r>
            <a:endParaRPr lang="en-US" sz="4000" dirty="0"/>
          </a:p>
          <a:p>
            <a:pPr lvl="1"/>
            <a:r>
              <a:rPr lang="en-US" dirty="0"/>
              <a:t>The Americans left and North Vietnam fell to the communists</a:t>
            </a:r>
            <a:endParaRPr lang="en-US" sz="4000" dirty="0"/>
          </a:p>
          <a:p>
            <a:pPr lvl="1"/>
            <a:r>
              <a:rPr lang="en-US" dirty="0"/>
              <a:t>The Soviets withdrew and the South fell to the communists</a:t>
            </a:r>
            <a:endParaRPr lang="en-US" sz="4000" dirty="0"/>
          </a:p>
          <a:p>
            <a:pPr lvl="1"/>
            <a:r>
              <a:rPr lang="en-US" dirty="0"/>
              <a:t>The Soviets withdrew and the North fell to the communists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08285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What nickname did Winston Churchill give the imaginary divide between eastern and western Europe during the Cold War?</a:t>
            </a:r>
            <a:endParaRPr lang="en-US" sz="4400" dirty="0"/>
          </a:p>
          <a:p>
            <a:pPr lvl="1"/>
            <a:r>
              <a:rPr lang="en-US" dirty="0"/>
              <a:t>Iron Curtain</a:t>
            </a:r>
            <a:endParaRPr lang="en-US" sz="4000" dirty="0"/>
          </a:p>
          <a:p>
            <a:pPr lvl="1"/>
            <a:r>
              <a:rPr lang="en-US" dirty="0"/>
              <a:t>Berlin Curtain</a:t>
            </a:r>
            <a:endParaRPr lang="en-US" sz="4000" dirty="0"/>
          </a:p>
          <a:p>
            <a:pPr lvl="1"/>
            <a:r>
              <a:rPr lang="en-US" dirty="0"/>
              <a:t>The Iron Wall</a:t>
            </a:r>
            <a:endParaRPr lang="en-US" sz="4000" dirty="0"/>
          </a:p>
          <a:p>
            <a:pPr lvl="1"/>
            <a:r>
              <a:rPr lang="en-US" dirty="0"/>
              <a:t>The Berlin Wall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7750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What was the name of the very real structure that surrounded a half of a city in Germany?</a:t>
            </a:r>
            <a:endParaRPr lang="en-US" sz="4400" dirty="0"/>
          </a:p>
          <a:p>
            <a:pPr lvl="1"/>
            <a:r>
              <a:rPr lang="en-US" dirty="0"/>
              <a:t>Iron Curtain</a:t>
            </a:r>
            <a:endParaRPr lang="en-US" sz="4000" dirty="0"/>
          </a:p>
          <a:p>
            <a:pPr lvl="1"/>
            <a:r>
              <a:rPr lang="en-US" dirty="0"/>
              <a:t>Berlin Curtain</a:t>
            </a:r>
            <a:endParaRPr lang="en-US" sz="4000" dirty="0"/>
          </a:p>
          <a:p>
            <a:pPr lvl="1"/>
            <a:r>
              <a:rPr lang="en-US" dirty="0"/>
              <a:t>The Iron Wall</a:t>
            </a:r>
            <a:endParaRPr lang="en-US" sz="4000" dirty="0"/>
          </a:p>
          <a:p>
            <a:pPr lvl="1"/>
            <a:r>
              <a:rPr lang="en-US" dirty="0"/>
              <a:t>The Berlin Wall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19645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The leader of the Khmer Rouge in Cambodia after the Vietnam War was:</a:t>
            </a:r>
            <a:endParaRPr lang="en-US" sz="4400" dirty="0"/>
          </a:p>
          <a:p>
            <a:pPr lvl="1"/>
            <a:r>
              <a:rPr lang="en-US" dirty="0"/>
              <a:t>Pol Pot</a:t>
            </a:r>
            <a:endParaRPr lang="en-US" sz="4000" dirty="0"/>
          </a:p>
          <a:p>
            <a:pPr lvl="1"/>
            <a:r>
              <a:rPr lang="en-US" dirty="0"/>
              <a:t>Paul Pot</a:t>
            </a:r>
            <a:endParaRPr lang="en-US" sz="4000" dirty="0"/>
          </a:p>
          <a:p>
            <a:pPr lvl="1"/>
            <a:r>
              <a:rPr lang="en-US" dirty="0"/>
              <a:t>Ho Chi Minh</a:t>
            </a:r>
            <a:endParaRPr lang="en-US" sz="4000" dirty="0"/>
          </a:p>
          <a:p>
            <a:pPr lvl="1"/>
            <a:r>
              <a:rPr lang="en-US" dirty="0"/>
              <a:t>Ngo </a:t>
            </a:r>
            <a:r>
              <a:rPr lang="en-US" dirty="0" err="1"/>
              <a:t>Dinh</a:t>
            </a:r>
            <a:r>
              <a:rPr lang="en-US" dirty="0"/>
              <a:t> Diem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67651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The policy of helping any country who was threatened by the spread of was known as:</a:t>
            </a:r>
            <a:endParaRPr lang="en-US" sz="4400" dirty="0"/>
          </a:p>
          <a:p>
            <a:pPr lvl="1"/>
            <a:r>
              <a:rPr lang="en-US" dirty="0"/>
              <a:t>The Obama Doctrine</a:t>
            </a:r>
            <a:endParaRPr lang="en-US" sz="4000" dirty="0"/>
          </a:p>
          <a:p>
            <a:pPr lvl="1"/>
            <a:r>
              <a:rPr lang="en-US" dirty="0"/>
              <a:t>The </a:t>
            </a:r>
            <a:r>
              <a:rPr lang="en-US" dirty="0" err="1"/>
              <a:t>Falseman</a:t>
            </a:r>
            <a:r>
              <a:rPr lang="en-US" dirty="0"/>
              <a:t> Doctrine</a:t>
            </a:r>
            <a:endParaRPr lang="en-US" sz="4000" dirty="0"/>
          </a:p>
          <a:p>
            <a:pPr lvl="1"/>
            <a:r>
              <a:rPr lang="en-US" dirty="0"/>
              <a:t>The Truman Doctrine</a:t>
            </a:r>
            <a:endParaRPr lang="en-US" sz="4000" dirty="0"/>
          </a:p>
          <a:p>
            <a:pPr lvl="1"/>
            <a:r>
              <a:rPr lang="en-US" dirty="0"/>
              <a:t>The Eisenhower Doctrine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77965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What did a U-2 spy plane discover in a flight over Cuba?</a:t>
            </a:r>
            <a:endParaRPr lang="en-US" sz="4400" dirty="0"/>
          </a:p>
          <a:p>
            <a:pPr lvl="1"/>
            <a:r>
              <a:rPr lang="en-US" dirty="0"/>
              <a:t>Too many cigars were being produced</a:t>
            </a:r>
            <a:endParaRPr lang="en-US" sz="4000" dirty="0"/>
          </a:p>
          <a:p>
            <a:pPr lvl="1"/>
            <a:r>
              <a:rPr lang="en-US" dirty="0"/>
              <a:t>Castro was playing baseball</a:t>
            </a:r>
            <a:endParaRPr lang="en-US" sz="4000" dirty="0"/>
          </a:p>
          <a:p>
            <a:pPr lvl="1"/>
            <a:r>
              <a:rPr lang="en-US" dirty="0"/>
              <a:t>Legos</a:t>
            </a:r>
            <a:endParaRPr lang="en-US" sz="4000" dirty="0"/>
          </a:p>
          <a:p>
            <a:pPr lvl="1"/>
            <a:r>
              <a:rPr lang="en-US" dirty="0"/>
              <a:t>Nuclear Weapons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692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lphaUcPeriod"/>
            </a:pPr>
            <a:r>
              <a:rPr lang="en-US" dirty="0"/>
              <a:t>Which one of these international figures was NOT part of the Cuban Missile Crisis?</a:t>
            </a:r>
            <a:endParaRPr lang="en-US" sz="4400" dirty="0"/>
          </a:p>
          <a:p>
            <a:pPr marL="971550" lvl="1" indent="-514350">
              <a:buFont typeface="+mj-lt"/>
              <a:buAutoNum type="alphaUcPeriod"/>
            </a:pPr>
            <a:r>
              <a:rPr lang="en-US" dirty="0"/>
              <a:t>John F. Kennedy</a:t>
            </a:r>
            <a:endParaRPr lang="en-US" sz="4000" dirty="0"/>
          </a:p>
          <a:p>
            <a:pPr marL="971550" lvl="1" indent="-514350">
              <a:buFont typeface="+mj-lt"/>
              <a:buAutoNum type="alphaUcPeriod"/>
            </a:pPr>
            <a:r>
              <a:rPr lang="en-US" dirty="0"/>
              <a:t>Joseph Stalin</a:t>
            </a:r>
            <a:endParaRPr lang="en-US" sz="4000" dirty="0"/>
          </a:p>
          <a:p>
            <a:pPr marL="971550" lvl="1" indent="-514350">
              <a:buFont typeface="+mj-lt"/>
              <a:buAutoNum type="alphaUcPeriod"/>
            </a:pPr>
            <a:r>
              <a:rPr lang="en-US" dirty="0"/>
              <a:t>Nikita </a:t>
            </a:r>
            <a:r>
              <a:rPr lang="en-US" dirty="0" err="1"/>
              <a:t>Khruschev</a:t>
            </a:r>
            <a:endParaRPr lang="en-US" sz="4000" dirty="0"/>
          </a:p>
          <a:p>
            <a:pPr marL="971550" lvl="1" indent="-514350">
              <a:buFont typeface="+mj-lt"/>
              <a:buAutoNum type="alphaUcPeriod"/>
            </a:pPr>
            <a:r>
              <a:rPr lang="en-US" dirty="0"/>
              <a:t>Fidel Castro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998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lphaUcPeriod"/>
            </a:pPr>
            <a:r>
              <a:rPr lang="en-US" dirty="0"/>
              <a:t>What general led the UN forces in the Korean War?</a:t>
            </a:r>
            <a:endParaRPr lang="en-US" sz="4400" dirty="0"/>
          </a:p>
          <a:p>
            <a:pPr marL="971550" lvl="1" indent="-514350">
              <a:buFont typeface="+mj-lt"/>
              <a:buAutoNum type="alphaUcPeriod"/>
            </a:pPr>
            <a:r>
              <a:rPr lang="en-US" dirty="0"/>
              <a:t>Douglas MacArthur</a:t>
            </a:r>
            <a:endParaRPr lang="en-US" sz="4000" dirty="0"/>
          </a:p>
          <a:p>
            <a:pPr marL="971550" lvl="1" indent="-514350">
              <a:buFont typeface="+mj-lt"/>
              <a:buAutoNum type="alphaUcPeriod"/>
            </a:pPr>
            <a:r>
              <a:rPr lang="en-US" dirty="0"/>
              <a:t>Dwight Eisenhower</a:t>
            </a:r>
            <a:endParaRPr lang="en-US" sz="4000" dirty="0"/>
          </a:p>
          <a:p>
            <a:pPr marL="971550" lvl="1" indent="-514350">
              <a:buFont typeface="+mj-lt"/>
              <a:buAutoNum type="alphaUcPeriod"/>
            </a:pPr>
            <a:r>
              <a:rPr lang="en-US" dirty="0"/>
              <a:t>George  Patton</a:t>
            </a:r>
            <a:endParaRPr lang="en-US" sz="4000" dirty="0"/>
          </a:p>
          <a:p>
            <a:pPr marL="971550" lvl="1" indent="-514350">
              <a:buFont typeface="+mj-lt"/>
              <a:buAutoNum type="alphaUcPeriod"/>
            </a:pPr>
            <a:r>
              <a:rPr lang="en-US" dirty="0"/>
              <a:t>The General (The guy from the auto insurance commercials)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832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lphaUcPeriod"/>
            </a:pPr>
            <a:r>
              <a:rPr lang="en-US" dirty="0"/>
              <a:t>What idea was the major reason behind the U.S. foreign policy during the Cold War era?</a:t>
            </a:r>
            <a:endParaRPr lang="en-US" sz="4400" dirty="0"/>
          </a:p>
          <a:p>
            <a:pPr marL="971550" lvl="1" indent="-514350">
              <a:buFont typeface="+mj-lt"/>
              <a:buAutoNum type="alphaUcPeriod"/>
            </a:pPr>
            <a:r>
              <a:rPr lang="en-US" dirty="0" err="1"/>
              <a:t>Vietnamization</a:t>
            </a:r>
            <a:endParaRPr lang="en-US" sz="4000" dirty="0"/>
          </a:p>
          <a:p>
            <a:pPr marL="971550" lvl="1" indent="-514350">
              <a:buFont typeface="+mj-lt"/>
              <a:buAutoNum type="alphaUcPeriod"/>
            </a:pPr>
            <a:r>
              <a:rPr lang="en-US" dirty="0"/>
              <a:t>Domino Theory</a:t>
            </a:r>
            <a:endParaRPr lang="en-US" sz="4000" dirty="0"/>
          </a:p>
          <a:p>
            <a:pPr marL="971550" lvl="1" indent="-514350">
              <a:buFont typeface="+mj-lt"/>
              <a:buAutoNum type="alphaUcPeriod"/>
            </a:pPr>
            <a:r>
              <a:rPr lang="en-US" dirty="0"/>
              <a:t>Nonaligned nations</a:t>
            </a:r>
            <a:endParaRPr lang="en-US" sz="4000" dirty="0"/>
          </a:p>
          <a:p>
            <a:pPr marL="971550" lvl="1" indent="-514350">
              <a:buFont typeface="+mj-lt"/>
              <a:buAutoNum type="alphaUcPeriod"/>
            </a:pPr>
            <a:r>
              <a:rPr lang="en-US" dirty="0"/>
              <a:t>Khmer Rouge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690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lphaUcPeriod"/>
            </a:pPr>
            <a:r>
              <a:rPr lang="en-US" dirty="0"/>
              <a:t>The United States and the Soviet Union had a dangerous standoff over the presence of Soviet nuclear missile in:</a:t>
            </a:r>
            <a:endParaRPr lang="en-US" sz="4400" dirty="0"/>
          </a:p>
          <a:p>
            <a:pPr marL="971550" lvl="1" indent="-514350">
              <a:buFont typeface="+mj-lt"/>
              <a:buAutoNum type="alphaUcPeriod"/>
            </a:pPr>
            <a:r>
              <a:rPr lang="en-US" dirty="0"/>
              <a:t>Iraq</a:t>
            </a:r>
            <a:endParaRPr lang="en-US" sz="4000" dirty="0"/>
          </a:p>
          <a:p>
            <a:pPr marL="971550" lvl="1" indent="-514350">
              <a:buFont typeface="+mj-lt"/>
              <a:buAutoNum type="alphaUcPeriod"/>
            </a:pPr>
            <a:r>
              <a:rPr lang="en-US" dirty="0"/>
              <a:t>Iran</a:t>
            </a:r>
            <a:endParaRPr lang="en-US" sz="4000" dirty="0"/>
          </a:p>
          <a:p>
            <a:pPr marL="971550" lvl="1" indent="-514350">
              <a:buFont typeface="+mj-lt"/>
              <a:buAutoNum type="alphaUcPeriod"/>
            </a:pPr>
            <a:r>
              <a:rPr lang="en-US" dirty="0"/>
              <a:t>Cuba</a:t>
            </a:r>
            <a:endParaRPr lang="en-US" sz="4000" dirty="0"/>
          </a:p>
          <a:p>
            <a:pPr marL="971550" lvl="1" indent="-514350">
              <a:buFont typeface="+mj-lt"/>
              <a:buAutoNum type="alphaUcPeriod"/>
            </a:pPr>
            <a:r>
              <a:rPr lang="en-US" dirty="0"/>
              <a:t>Afghanistan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3795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lphaUcPeriod"/>
            </a:pPr>
            <a:r>
              <a:rPr lang="en-US" dirty="0"/>
              <a:t>In the 1940’s and 1950’s, what region was described as being behind the “Iron Curtain”?</a:t>
            </a:r>
            <a:endParaRPr lang="en-US" sz="4400" dirty="0"/>
          </a:p>
          <a:p>
            <a:pPr marL="971550" lvl="1" indent="-514350">
              <a:buFont typeface="+mj-lt"/>
              <a:buAutoNum type="alphaUcPeriod"/>
            </a:pPr>
            <a:r>
              <a:rPr lang="en-US" dirty="0"/>
              <a:t>Eastern Europe</a:t>
            </a:r>
            <a:endParaRPr lang="en-US" sz="4000" dirty="0"/>
          </a:p>
          <a:p>
            <a:pPr marL="971550" lvl="1" indent="-514350">
              <a:buFont typeface="+mj-lt"/>
              <a:buAutoNum type="alphaUcPeriod"/>
            </a:pPr>
            <a:r>
              <a:rPr lang="en-US" dirty="0"/>
              <a:t>Western Europe</a:t>
            </a:r>
            <a:endParaRPr lang="en-US" sz="4000" dirty="0"/>
          </a:p>
          <a:p>
            <a:pPr marL="971550" lvl="1" indent="-514350">
              <a:buFont typeface="+mj-lt"/>
              <a:buAutoNum type="alphaUcPeriod"/>
            </a:pPr>
            <a:r>
              <a:rPr lang="en-US" dirty="0"/>
              <a:t>Narnia</a:t>
            </a:r>
            <a:endParaRPr lang="en-US" sz="4000" dirty="0"/>
          </a:p>
          <a:p>
            <a:pPr marL="971550" lvl="1" indent="-514350">
              <a:buFont typeface="+mj-lt"/>
              <a:buAutoNum type="alphaUcPeriod"/>
            </a:pPr>
            <a:r>
              <a:rPr lang="en-US" dirty="0"/>
              <a:t>Germany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5298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lphaUcPeriod"/>
            </a:pPr>
            <a:r>
              <a:rPr lang="en-US" dirty="0"/>
              <a:t>Who were most of the Vietcong?</a:t>
            </a:r>
            <a:endParaRPr lang="en-US" sz="4400" dirty="0"/>
          </a:p>
          <a:p>
            <a:pPr marL="971550" lvl="1" indent="-514350">
              <a:buFont typeface="+mj-lt"/>
              <a:buAutoNum type="alphaUcPeriod"/>
            </a:pPr>
            <a:r>
              <a:rPr lang="en-US" dirty="0"/>
              <a:t>Pro-Communist South Vietnamese</a:t>
            </a:r>
            <a:endParaRPr lang="en-US" sz="4000" dirty="0"/>
          </a:p>
          <a:p>
            <a:pPr marL="971550" lvl="1" indent="-514350">
              <a:buFont typeface="+mj-lt"/>
              <a:buAutoNum type="alphaUcPeriod"/>
            </a:pPr>
            <a:r>
              <a:rPr lang="en-US" dirty="0"/>
              <a:t>Pro-Communist North Vietnamese</a:t>
            </a:r>
            <a:endParaRPr lang="en-US" sz="4000" dirty="0"/>
          </a:p>
          <a:p>
            <a:pPr marL="971550" lvl="1" indent="-514350">
              <a:buFont typeface="+mj-lt"/>
              <a:buAutoNum type="alphaUcPeriod"/>
            </a:pPr>
            <a:r>
              <a:rPr lang="en-US" dirty="0"/>
              <a:t>Anti-Communist South Vietnamese</a:t>
            </a:r>
            <a:endParaRPr lang="en-US" sz="4000" dirty="0"/>
          </a:p>
          <a:p>
            <a:pPr marL="971550" lvl="1" indent="-514350">
              <a:buFont typeface="+mj-lt"/>
              <a:buAutoNum type="alphaUcPeriod"/>
            </a:pPr>
            <a:r>
              <a:rPr lang="en-US" dirty="0"/>
              <a:t>Anti-Communist North Vietnamese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722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</TotalTime>
  <Words>960</Words>
  <Application>Microsoft Office PowerPoint</Application>
  <PresentationFormat>On-screen Show (4:3)</PresentationFormat>
  <Paragraphs>176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9" baseType="lpstr">
      <vt:lpstr>Arial</vt:lpstr>
      <vt:lpstr>Calibri</vt:lpstr>
      <vt:lpstr>Office Theme</vt:lpstr>
      <vt:lpstr>Grudgeball……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jahilbert</dc:creator>
  <cp:lastModifiedBy>Jason Hilbert</cp:lastModifiedBy>
  <cp:revision>3</cp:revision>
  <dcterms:created xsi:type="dcterms:W3CDTF">2015-06-01T15:50:12Z</dcterms:created>
  <dcterms:modified xsi:type="dcterms:W3CDTF">2019-05-14T14:33:51Z</dcterms:modified>
</cp:coreProperties>
</file>