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2" r:id="rId2"/>
    <p:sldId id="275" r:id="rId3"/>
    <p:sldId id="274" r:id="rId4"/>
    <p:sldId id="256" r:id="rId5"/>
    <p:sldId id="257" r:id="rId6"/>
    <p:sldId id="258" r:id="rId7"/>
    <p:sldId id="259" r:id="rId8"/>
    <p:sldId id="260" r:id="rId9"/>
    <p:sldId id="261" r:id="rId10"/>
    <p:sldId id="262" r:id="rId11"/>
    <p:sldId id="270" r:id="rId12"/>
    <p:sldId id="264" r:id="rId13"/>
    <p:sldId id="265" r:id="rId14"/>
    <p:sldId id="267" r:id="rId15"/>
    <p:sldId id="266" r:id="rId16"/>
    <p:sldId id="268" r:id="rId17"/>
    <p:sldId id="269" r:id="rId18"/>
    <p:sldId id="273" r:id="rId19"/>
  </p:sldIdLst>
  <p:sldSz cx="9144000" cy="6858000" type="screen4x3"/>
  <p:notesSz cx="6858000" cy="9144000"/>
  <p:defaultTextStyle>
    <a:defPPr>
      <a:defRPr lang="en-US"/>
    </a:defPPr>
    <a:lvl1pPr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1pPr>
    <a:lvl2pPr marL="4572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2pPr>
    <a:lvl3pPr marL="9144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3pPr>
    <a:lvl4pPr marL="13716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4pPr>
    <a:lvl5pPr marL="18288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5pPr>
    <a:lvl6pPr marL="2286000" algn="l" defTabSz="457200" rtl="0" eaLnBrk="1" latinLnBrk="0" hangingPunct="1">
      <a:defRPr sz="2800" b="1" kern="1200">
        <a:solidFill>
          <a:srgbClr val="003300"/>
        </a:solidFill>
        <a:latin typeface="Calibri" charset="0"/>
        <a:ea typeface="+mn-ea"/>
        <a:cs typeface="+mn-cs"/>
      </a:defRPr>
    </a:lvl6pPr>
    <a:lvl7pPr marL="2743200" algn="l" defTabSz="457200" rtl="0" eaLnBrk="1" latinLnBrk="0" hangingPunct="1">
      <a:defRPr sz="2800" b="1" kern="1200">
        <a:solidFill>
          <a:srgbClr val="003300"/>
        </a:solidFill>
        <a:latin typeface="Calibri" charset="0"/>
        <a:ea typeface="+mn-ea"/>
        <a:cs typeface="+mn-cs"/>
      </a:defRPr>
    </a:lvl7pPr>
    <a:lvl8pPr marL="3200400" algn="l" defTabSz="457200" rtl="0" eaLnBrk="1" latinLnBrk="0" hangingPunct="1">
      <a:defRPr sz="2800" b="1" kern="1200">
        <a:solidFill>
          <a:srgbClr val="003300"/>
        </a:solidFill>
        <a:latin typeface="Calibri" charset="0"/>
        <a:ea typeface="+mn-ea"/>
        <a:cs typeface="+mn-cs"/>
      </a:defRPr>
    </a:lvl8pPr>
    <a:lvl9pPr marL="3657600" algn="l" defTabSz="457200" rtl="0" eaLnBrk="1" latinLnBrk="0" hangingPunct="1">
      <a:defRPr sz="2800" b="1" kern="1200">
        <a:solidFill>
          <a:srgbClr val="003300"/>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CC"/>
    <a:srgbClr val="0000CC"/>
    <a:srgbClr val="003300"/>
    <a:srgbClr val="660066"/>
    <a:srgbClr val="006600"/>
    <a:srgbClr val="80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F8855-C1FC-C94B-92DB-FCE248B40D3B}" type="datetimeFigureOut">
              <a:rPr lang="en-US" smtClean="0"/>
              <a:t>5/22/2018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0E93FA-7537-504F-B45D-3882238E961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b="0">
                <a:solidFill>
                  <a:schemeClr val="tx1"/>
                </a:solidFill>
                <a:latin typeface="Tw Cen MT"/>
              </a:defRPr>
            </a:lvl1pPr>
          </a:lstStyle>
          <a:p>
            <a:pPr>
              <a:defRPr/>
            </a:pPr>
            <a:endParaRPr lang="en-US" dirty="0"/>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b="0">
                <a:solidFill>
                  <a:schemeClr val="tx1"/>
                </a:solidFill>
                <a:latin typeface="Tw Cen MT"/>
              </a:defRPr>
            </a:lvl1pPr>
          </a:lstStyle>
          <a:p>
            <a:pPr>
              <a:defRPr/>
            </a:pPr>
            <a:fld id="{E9FE4041-C219-6049-8756-14CA1A189B81}" type="datetime1">
              <a:rPr lang="en-US" smtClean="0"/>
              <a:pPr>
                <a:defRPr/>
              </a:pPr>
              <a:t>5/22/2018</a:t>
            </a:fld>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b="0">
                <a:solidFill>
                  <a:schemeClr val="tx1"/>
                </a:solidFill>
                <a:latin typeface="Tw Cen MT"/>
              </a:defRPr>
            </a:lvl1pPr>
          </a:lstStyle>
          <a:p>
            <a:pPr>
              <a:defRPr/>
            </a:pPr>
            <a:endParaRPr lang="en-US" dirty="0"/>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b="0">
                <a:solidFill>
                  <a:schemeClr val="tx1"/>
                </a:solidFill>
                <a:latin typeface="Tw Cen MT"/>
              </a:defRPr>
            </a:lvl1pPr>
          </a:lstStyle>
          <a:p>
            <a:pPr>
              <a:defRPr/>
            </a:pPr>
            <a:fld id="{B9BC27AB-D03A-2545-BC8C-CD5BB162E233}"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w Cen M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29D953B-AEC5-5046-A05E-3CE6ECE286EF}" type="datetime1">
              <a:rPr lang="en-US"/>
              <a:pPr>
                <a:defRPr/>
              </a:pPr>
              <a:t>5/22/2018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0B55E9-9208-A344-84B0-D8134DFA59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59603B-AEC9-F042-BEA7-D404989EDE6A}" type="datetime1">
              <a:rPr lang="en-US"/>
              <a:pPr>
                <a:defRPr/>
              </a:pPr>
              <a:t>5/22/2018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F34514-0D22-8B41-A2FF-AEA04E9FCF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F71729-86BE-964B-A0BF-53139CF6E8B3}" type="datetime1">
              <a:rPr lang="en-US"/>
              <a:pPr>
                <a:defRPr/>
              </a:pPr>
              <a:t>5/22/2018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1DA60A-7B50-D947-A8BD-B9B6930284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E05ED-0AF3-3649-A12A-ED5B7525B8C7}" type="datetime1">
              <a:rPr lang="en-US"/>
              <a:pPr>
                <a:defRPr/>
              </a:pPr>
              <a:t>5/22/2018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9CEE9-4815-6E4D-B3E3-F9B5DA4F65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962B9D9-1491-FA48-B34E-29E2313296A6}" type="datetime1">
              <a:rPr lang="en-US"/>
              <a:pPr>
                <a:defRPr/>
              </a:pPr>
              <a:t>5/22/2018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E9B619-E7DB-0542-8324-50AEDAD801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C2DE4AA-E90D-734E-BFE2-2865355F5E8D}" type="datetime1">
              <a:rPr lang="en-US"/>
              <a:pPr>
                <a:defRPr/>
              </a:pPr>
              <a:t>5/22/2018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8BDB92-AF4E-EB4D-80B0-AF2ADCE012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8634E29-6EDC-8C47-8D01-E17407D70F41}" type="datetime1">
              <a:rPr lang="en-US"/>
              <a:pPr>
                <a:defRPr/>
              </a:pPr>
              <a:t>5/22/2018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85A4A1-D486-DE43-A653-81D03F5120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149F8E-B5C3-814C-A9A9-12BD7CCF31F8}" type="datetime1">
              <a:rPr lang="en-US"/>
              <a:pPr>
                <a:defRPr/>
              </a:pPr>
              <a:t>5/22/2018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CD4CAD-6525-784A-BDFD-3767722DE5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1CEE3B-0F4C-1A43-8F5B-82363A189A22}" type="datetime1">
              <a:rPr lang="en-US"/>
              <a:pPr>
                <a:defRPr/>
              </a:pPr>
              <a:t>5/22/2018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121BF2-B624-4746-9B75-C584B517BA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439D6-81FF-DF4A-B8AC-A86F478E9905}" type="datetime1">
              <a:rPr lang="en-US"/>
              <a:pPr>
                <a:defRPr/>
              </a:pPr>
              <a:t>5/22/2018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B61E7B-D96E-5E4E-B8FE-799254DB42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1F1B7E-FE39-8E4D-9AE9-B031544EADBE}" type="datetime1">
              <a:rPr lang="en-US"/>
              <a:pPr>
                <a:defRPr/>
              </a:pPr>
              <a:t>5/22/2018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D96F5D-6837-C84B-9052-B003DDAA27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100000"/>
              </a:lnSpc>
              <a:spcBef>
                <a:spcPct val="0"/>
              </a:spcBef>
              <a:buFontTx/>
              <a:buNone/>
              <a:defRPr sz="1200" b="0">
                <a:solidFill>
                  <a:srgbClr val="898989"/>
                </a:solidFill>
                <a:latin typeface="Tw Cen MT"/>
              </a:defRPr>
            </a:lvl1pPr>
          </a:lstStyle>
          <a:p>
            <a:pPr>
              <a:defRPr/>
            </a:pPr>
            <a:fld id="{26565F69-7908-5547-A0A7-1D75AAE360E9}" type="datetime1">
              <a:rPr lang="en-US" smtClean="0"/>
              <a:pPr>
                <a:defRPr/>
              </a:pPr>
              <a:t>5/22/2018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b="0">
                <a:solidFill>
                  <a:schemeClr val="tx1">
                    <a:tint val="75000"/>
                  </a:schemeClr>
                </a:solidFill>
                <a:latin typeface="Tw Cen M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spcBef>
                <a:spcPct val="0"/>
              </a:spcBef>
              <a:buFontTx/>
              <a:buNone/>
              <a:defRPr sz="1200" b="0">
                <a:solidFill>
                  <a:srgbClr val="898989"/>
                </a:solidFill>
                <a:latin typeface="Tw Cen MT"/>
              </a:defRPr>
            </a:lvl1pPr>
          </a:lstStyle>
          <a:p>
            <a:pPr>
              <a:defRPr/>
            </a:pPr>
            <a:fld id="{AC4EBB4D-B58E-A44F-B7F2-8C633FFAC31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Tw Cen M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1"/>
          </a:solidFill>
          <a:latin typeface="Calibri" pitchFamily="29" charset="0"/>
        </a:defRPr>
      </a:lvl6pPr>
      <a:lvl7pPr marL="914400" algn="ctr" rtl="0" fontAlgn="base">
        <a:spcBef>
          <a:spcPct val="0"/>
        </a:spcBef>
        <a:spcAft>
          <a:spcPct val="0"/>
        </a:spcAft>
        <a:defRPr sz="4400">
          <a:solidFill>
            <a:schemeClr val="tx1"/>
          </a:solidFill>
          <a:latin typeface="Calibri" pitchFamily="29" charset="0"/>
        </a:defRPr>
      </a:lvl7pPr>
      <a:lvl8pPr marL="1371600" algn="ctr" rtl="0" fontAlgn="base">
        <a:spcBef>
          <a:spcPct val="0"/>
        </a:spcBef>
        <a:spcAft>
          <a:spcPct val="0"/>
        </a:spcAft>
        <a:defRPr sz="4400">
          <a:solidFill>
            <a:schemeClr val="tx1"/>
          </a:solidFill>
          <a:latin typeface="Calibri" pitchFamily="29" charset="0"/>
        </a:defRPr>
      </a:lvl8pPr>
      <a:lvl9pPr marL="1828800" algn="ctr" rtl="0" fontAlgn="base">
        <a:spcBef>
          <a:spcPct val="0"/>
        </a:spcBef>
        <a:spcAft>
          <a:spcPct val="0"/>
        </a:spcAft>
        <a:defRPr sz="4400">
          <a:solidFill>
            <a:schemeClr val="tx1"/>
          </a:solidFill>
          <a:latin typeface="Calibri" pitchFamily="29"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w Cen M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w Cen MT"/>
          <a:ea typeface="ＭＳ Ｐゴシック" pitchFamily="29"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w Cen MT"/>
          <a:ea typeface="ＭＳ Ｐゴシック" pitchFamily="29"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w Cen MT"/>
          <a:ea typeface="ＭＳ Ｐゴシック" pitchFamily="29"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w Cen MT"/>
          <a:ea typeface="ＭＳ Ｐゴシック" pitchFamily="2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arapahoe.littletonpublicschools.net/Portals/7/Social%20Studies/Levi/US/Unit%208/Malcolm%20and%20Martin.pp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ea typeface="ＭＳ Ｐゴシック" charset="-128"/>
                <a:cs typeface="ＭＳ Ｐゴシック" charset="-128"/>
              </a:rPr>
              <a:t>DO NOW</a:t>
            </a:r>
          </a:p>
        </p:txBody>
      </p:sp>
      <p:sp>
        <p:nvSpPr>
          <p:cNvPr id="15363" name="Content Placeholder 2"/>
          <p:cNvSpPr>
            <a:spLocks noGrp="1"/>
          </p:cNvSpPr>
          <p:nvPr>
            <p:ph idx="1"/>
          </p:nvPr>
        </p:nvSpPr>
        <p:spPr/>
        <p:txBody>
          <a:bodyPr/>
          <a:lstStyle/>
          <a:p>
            <a:r>
              <a:rPr lang="en-US" i="1" dirty="0">
                <a:ea typeface="ＭＳ Ｐゴシック" charset="-128"/>
                <a:cs typeface="ＭＳ Ｐゴシック" charset="-128"/>
              </a:rPr>
              <a:t>List</a:t>
            </a:r>
            <a:r>
              <a:rPr lang="en-US" dirty="0">
                <a:ea typeface="ＭＳ Ｐゴシック" charset="-128"/>
                <a:cs typeface="ＭＳ Ｐゴシック" charset="-128"/>
              </a:rPr>
              <a:t> THREE examples of NON-VIOLENT RESISTANCE.</a:t>
            </a:r>
          </a:p>
          <a:p>
            <a:endParaRPr lang="en-US" dirty="0">
              <a:ea typeface="ＭＳ Ｐゴシック" charset="-128"/>
              <a:cs typeface="ＭＳ Ｐゴシック" charset="-128"/>
            </a:endParaRPr>
          </a:p>
          <a:p>
            <a:r>
              <a:rPr lang="en-US" i="1" dirty="0">
                <a:ea typeface="ＭＳ Ｐゴシック" charset="-128"/>
                <a:cs typeface="ＭＳ Ｐゴシック" charset="-128"/>
              </a:rPr>
              <a:t>Summarize </a:t>
            </a:r>
            <a:r>
              <a:rPr lang="en-US" dirty="0">
                <a:ea typeface="ＭＳ Ｐゴシック" charset="-128"/>
                <a:cs typeface="ＭＳ Ｐゴシック" charset="-128"/>
              </a:rPr>
              <a:t>what happened in ONE of these examples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a:solidFill>
                  <a:srgbClr val="0000CC"/>
                </a:solidFill>
                <a:effectLst>
                  <a:outerShdw blurRad="38100" dist="38100" dir="2700000" algn="tl">
                    <a:srgbClr val="DDDDDD"/>
                  </a:outerShdw>
                </a:effectLst>
              </a:rPr>
              <a:t>Malcolm X’s Movement</a:t>
            </a:r>
          </a:p>
        </p:txBody>
      </p:sp>
      <p:sp>
        <p:nvSpPr>
          <p:cNvPr id="28675" name="Content Placeholder 2"/>
          <p:cNvSpPr>
            <a:spLocks noGrp="1"/>
          </p:cNvSpPr>
          <p:nvPr>
            <p:ph sz="half" idx="1"/>
          </p:nvPr>
        </p:nvSpPr>
        <p:spPr>
          <a:xfrm>
            <a:off x="228600" y="990600"/>
            <a:ext cx="4038600" cy="5410200"/>
          </a:xfrm>
        </p:spPr>
        <p:txBody>
          <a:bodyPr/>
          <a:lstStyle/>
          <a:p>
            <a:pPr eaLnBrk="1" hangingPunct="1">
              <a:lnSpc>
                <a:spcPct val="90000"/>
              </a:lnSpc>
            </a:pPr>
            <a:r>
              <a:rPr lang="en-US" sz="2300" dirty="0">
                <a:solidFill>
                  <a:srgbClr val="3333FF"/>
                </a:solidFill>
                <a:ea typeface="ＭＳ Ｐゴシック" charset="-128"/>
                <a:cs typeface="ＭＳ Ｐゴシック" charset="-128"/>
              </a:rPr>
              <a:t>Member of the Nation of Islam</a:t>
            </a:r>
          </a:p>
          <a:p>
            <a:pPr lvl="1" eaLnBrk="1" hangingPunct="1">
              <a:lnSpc>
                <a:spcPct val="90000"/>
              </a:lnSpc>
            </a:pPr>
            <a:r>
              <a:rPr lang="en-US" sz="2300" dirty="0">
                <a:solidFill>
                  <a:srgbClr val="3333FF"/>
                </a:solidFill>
              </a:rPr>
              <a:t>Taught that Africans belonged at the top of the social order</a:t>
            </a:r>
          </a:p>
          <a:p>
            <a:pPr lvl="1" eaLnBrk="1" hangingPunct="1">
              <a:lnSpc>
                <a:spcPct val="90000"/>
              </a:lnSpc>
            </a:pPr>
            <a:r>
              <a:rPr lang="en-US" sz="2300" dirty="0">
                <a:solidFill>
                  <a:srgbClr val="3333FF"/>
                </a:solidFill>
              </a:rPr>
              <a:t>“Whites” only took advantage of the black race</a:t>
            </a:r>
          </a:p>
          <a:p>
            <a:pPr lvl="1" eaLnBrk="1" hangingPunct="1">
              <a:lnSpc>
                <a:spcPct val="90000"/>
              </a:lnSpc>
            </a:pPr>
            <a:r>
              <a:rPr lang="en-US" sz="2300" dirty="0">
                <a:solidFill>
                  <a:srgbClr val="3333FF"/>
                </a:solidFill>
              </a:rPr>
              <a:t>Wanted political and economic black independence</a:t>
            </a:r>
          </a:p>
          <a:p>
            <a:pPr eaLnBrk="1" hangingPunct="1">
              <a:lnSpc>
                <a:spcPct val="90000"/>
              </a:lnSpc>
            </a:pPr>
            <a:r>
              <a:rPr lang="en-US" sz="2300" dirty="0">
                <a:solidFill>
                  <a:srgbClr val="3333FF"/>
                </a:solidFill>
                <a:ea typeface="ＭＳ Ｐゴシック" charset="-128"/>
                <a:cs typeface="ＭＳ Ｐゴシック" charset="-128"/>
              </a:rPr>
              <a:t>He would later leave the Nation of Islam and change his view on Whites and Blacks</a:t>
            </a:r>
          </a:p>
          <a:p>
            <a:pPr eaLnBrk="1" hangingPunct="1">
              <a:lnSpc>
                <a:spcPct val="90000"/>
              </a:lnSpc>
            </a:pPr>
            <a:endParaRPr lang="en-US" sz="2300" dirty="0">
              <a:ea typeface="ＭＳ Ｐゴシック" charset="-128"/>
              <a:cs typeface="ＭＳ Ｐゴシック" charset="-128"/>
            </a:endParaRPr>
          </a:p>
        </p:txBody>
      </p:sp>
      <p:pic>
        <p:nvPicPr>
          <p:cNvPr id="8196" name="Picture 2"/>
          <p:cNvPicPr>
            <a:picLocks noGrp="1" noChangeAspect="1" noChangeArrowheads="1"/>
          </p:cNvPicPr>
          <p:nvPr>
            <p:ph sz="half" idx="2"/>
          </p:nvPr>
        </p:nvPicPr>
        <p:blipFill>
          <a:blip r:embed="rId3"/>
          <a:srcRect/>
          <a:stretch>
            <a:fillRect/>
          </a:stretch>
        </p:blipFill>
        <p:spPr>
          <a:xfrm>
            <a:off x="4495800" y="1219200"/>
            <a:ext cx="4267200" cy="5334000"/>
          </a:xfrm>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143000"/>
          </a:xfrm>
        </p:spPr>
        <p:txBody>
          <a:bodyPr/>
          <a:lstStyle/>
          <a:p>
            <a:pPr eaLnBrk="1" hangingPunct="1"/>
            <a:r>
              <a:rPr lang="en-US" b="1">
                <a:solidFill>
                  <a:srgbClr val="C00000"/>
                </a:solidFill>
                <a:ea typeface="ＭＳ Ｐゴシック" charset="-128"/>
                <a:cs typeface="ＭＳ Ｐゴシック" charset="-128"/>
              </a:rPr>
              <a:t>Assassinations</a:t>
            </a:r>
          </a:p>
        </p:txBody>
      </p:sp>
      <p:sp>
        <p:nvSpPr>
          <p:cNvPr id="30723" name="Content Placeholder 2"/>
          <p:cNvSpPr>
            <a:spLocks noGrp="1"/>
          </p:cNvSpPr>
          <p:nvPr>
            <p:ph sz="half" idx="1"/>
          </p:nvPr>
        </p:nvSpPr>
        <p:spPr>
          <a:xfrm>
            <a:off x="381000" y="1066800"/>
            <a:ext cx="4038600" cy="5562600"/>
          </a:xfrm>
        </p:spPr>
        <p:txBody>
          <a:bodyPr/>
          <a:lstStyle/>
          <a:p>
            <a:pPr eaLnBrk="1" hangingPunct="1">
              <a:lnSpc>
                <a:spcPct val="80000"/>
              </a:lnSpc>
            </a:pPr>
            <a:r>
              <a:rPr lang="en-US" sz="2600" dirty="0">
                <a:solidFill>
                  <a:srgbClr val="002060"/>
                </a:solidFill>
                <a:ea typeface="ＭＳ Ｐゴシック" charset="-128"/>
                <a:cs typeface="ＭＳ Ｐゴシック" charset="-128"/>
              </a:rPr>
              <a:t>Martin Luther King</a:t>
            </a:r>
            <a:endParaRPr lang="en-US" sz="2200" dirty="0">
              <a:solidFill>
                <a:srgbClr val="002060"/>
              </a:solidFill>
              <a:ea typeface="ＭＳ Ｐゴシック" charset="-128"/>
              <a:cs typeface="ＭＳ Ｐゴシック" charset="-128"/>
            </a:endParaRPr>
          </a:p>
          <a:p>
            <a:pPr lvl="1" eaLnBrk="1" hangingPunct="1">
              <a:lnSpc>
                <a:spcPct val="80000"/>
              </a:lnSpc>
            </a:pPr>
            <a:r>
              <a:rPr lang="en-US" sz="2200" dirty="0">
                <a:solidFill>
                  <a:srgbClr val="002060"/>
                </a:solidFill>
              </a:rPr>
              <a:t>Achieved legislation (Voting Rights Act and Civil Rights Act)</a:t>
            </a:r>
          </a:p>
          <a:p>
            <a:pPr lvl="1" eaLnBrk="1" hangingPunct="1">
              <a:lnSpc>
                <a:spcPct val="80000"/>
              </a:lnSpc>
            </a:pPr>
            <a:r>
              <a:rPr lang="en-US" sz="2200" dirty="0">
                <a:solidFill>
                  <a:srgbClr val="002060"/>
                </a:solidFill>
              </a:rPr>
              <a:t>He was shot outside a hotel in Memphis, Tennessee in 1968</a:t>
            </a:r>
          </a:p>
          <a:p>
            <a:pPr eaLnBrk="1" hangingPunct="1">
              <a:lnSpc>
                <a:spcPct val="80000"/>
              </a:lnSpc>
            </a:pPr>
            <a:endParaRPr lang="en-US" sz="2600" dirty="0">
              <a:solidFill>
                <a:srgbClr val="002060"/>
              </a:solidFill>
              <a:ea typeface="ＭＳ Ｐゴシック" charset="-128"/>
              <a:cs typeface="ＭＳ Ｐゴシック" charset="-128"/>
            </a:endParaRPr>
          </a:p>
          <a:p>
            <a:pPr eaLnBrk="1" hangingPunct="1">
              <a:lnSpc>
                <a:spcPct val="80000"/>
              </a:lnSpc>
            </a:pPr>
            <a:r>
              <a:rPr lang="en-US" sz="2600" dirty="0">
                <a:solidFill>
                  <a:srgbClr val="002060"/>
                </a:solidFill>
                <a:ea typeface="ＭＳ Ｐゴシック" charset="-128"/>
                <a:cs typeface="ＭＳ Ｐゴシック" charset="-128"/>
              </a:rPr>
              <a:t>Malcolm X</a:t>
            </a:r>
          </a:p>
          <a:p>
            <a:pPr lvl="1" eaLnBrk="1" hangingPunct="1">
              <a:lnSpc>
                <a:spcPct val="80000"/>
              </a:lnSpc>
            </a:pPr>
            <a:r>
              <a:rPr lang="en-US" sz="2200" dirty="0">
                <a:solidFill>
                  <a:srgbClr val="002060"/>
                </a:solidFill>
              </a:rPr>
              <a:t>Tensions arose between Malcolm and the Nation of Islam</a:t>
            </a:r>
          </a:p>
          <a:p>
            <a:pPr lvl="1" eaLnBrk="1" hangingPunct="1">
              <a:lnSpc>
                <a:spcPct val="80000"/>
              </a:lnSpc>
            </a:pPr>
            <a:r>
              <a:rPr lang="en-US" sz="2200" dirty="0">
                <a:solidFill>
                  <a:srgbClr val="002060"/>
                </a:solidFill>
              </a:rPr>
              <a:t>He was shot 16 times during a speech in 1965</a:t>
            </a:r>
          </a:p>
          <a:p>
            <a:pPr lvl="1" eaLnBrk="1" hangingPunct="1">
              <a:lnSpc>
                <a:spcPct val="80000"/>
              </a:lnSpc>
            </a:pPr>
            <a:endParaRPr lang="en-US" sz="2200" dirty="0">
              <a:solidFill>
                <a:srgbClr val="002060"/>
              </a:solidFill>
            </a:endParaRPr>
          </a:p>
          <a:p>
            <a:pPr lvl="1" eaLnBrk="1" hangingPunct="1">
              <a:lnSpc>
                <a:spcPct val="80000"/>
              </a:lnSpc>
            </a:pPr>
            <a:endParaRPr lang="en-US" sz="2200" dirty="0">
              <a:solidFill>
                <a:srgbClr val="002060"/>
              </a:solidFill>
            </a:endParaRPr>
          </a:p>
        </p:txBody>
      </p:sp>
      <p:pic>
        <p:nvPicPr>
          <p:cNvPr id="6146" name="Picture 2"/>
          <p:cNvPicPr>
            <a:picLocks noGrp="1" noChangeAspect="1" noChangeArrowheads="1"/>
          </p:cNvPicPr>
          <p:nvPr>
            <p:ph sz="half" idx="2"/>
          </p:nvPr>
        </p:nvPicPr>
        <p:blipFill>
          <a:blip r:embed="rId3"/>
          <a:srcRect/>
          <a:stretch>
            <a:fillRect/>
          </a:stretch>
        </p:blipFill>
        <p:spPr>
          <a:xfrm>
            <a:off x="5943600" y="3810000"/>
            <a:ext cx="1981200" cy="2865438"/>
          </a:xfrm>
          <a:effectLst>
            <a:softEdge rad="112500"/>
          </a:effectLst>
        </p:spPr>
      </p:pic>
      <p:pic>
        <p:nvPicPr>
          <p:cNvPr id="6147" name="Picture 3"/>
          <p:cNvPicPr>
            <a:picLocks noChangeAspect="1" noChangeArrowheads="1"/>
          </p:cNvPicPr>
          <p:nvPr/>
        </p:nvPicPr>
        <p:blipFill>
          <a:blip r:embed="rId4"/>
          <a:srcRect/>
          <a:stretch>
            <a:fillRect/>
          </a:stretch>
        </p:blipFill>
        <p:spPr bwMode="auto">
          <a:xfrm>
            <a:off x="5029200" y="1066800"/>
            <a:ext cx="3692769" cy="26670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143000"/>
          </a:xfrm>
        </p:spPr>
        <p:txBody>
          <a:bodyPr/>
          <a:lstStyle/>
          <a:p>
            <a:pPr eaLnBrk="1" hangingPunct="1"/>
            <a:r>
              <a:rPr lang="en-US" b="1">
                <a:ea typeface="ＭＳ Ｐゴシック" charset="-128"/>
                <a:cs typeface="ＭＳ Ｐゴシック" charset="-128"/>
              </a:rPr>
              <a:t>Quotes</a:t>
            </a:r>
          </a:p>
        </p:txBody>
      </p:sp>
      <p:sp>
        <p:nvSpPr>
          <p:cNvPr id="3" name="Content Placeholder 2"/>
          <p:cNvSpPr>
            <a:spLocks noGrp="1"/>
          </p:cNvSpPr>
          <p:nvPr>
            <p:ph sz="half" idx="1"/>
          </p:nvPr>
        </p:nvSpPr>
        <p:spPr>
          <a:xfrm>
            <a:off x="228600" y="990600"/>
            <a:ext cx="4267200" cy="5410200"/>
          </a:xfrm>
        </p:spPr>
        <p:txBody>
          <a:bodyPr>
            <a:normAutofit/>
          </a:bodyPr>
          <a:lstStyle/>
          <a:p>
            <a:pPr eaLnBrk="1" hangingPunct="1">
              <a:lnSpc>
                <a:spcPct val="90000"/>
              </a:lnSpc>
              <a:buFont typeface="Arial" pitchFamily="29" charset="0"/>
              <a:buNone/>
              <a:defRPr/>
            </a:pPr>
            <a:r>
              <a:rPr lang="en-US" sz="2600" dirty="0">
                <a:solidFill>
                  <a:srgbClr val="0066CC"/>
                </a:solidFill>
                <a:effectLst>
                  <a:outerShdw blurRad="38100" dist="38100" dir="2700000" algn="tl">
                    <a:srgbClr val="DDDDDD"/>
                  </a:outerShdw>
                </a:effectLst>
                <a:ea typeface="+mn-ea"/>
                <a:cs typeface="+mn-cs"/>
              </a:rPr>
              <a:t>Dr. King on Integration</a:t>
            </a:r>
          </a:p>
          <a:p>
            <a:pPr eaLnBrk="1" hangingPunct="1">
              <a:lnSpc>
                <a:spcPct val="90000"/>
              </a:lnSpc>
              <a:buFont typeface="Arial" pitchFamily="29" charset="0"/>
              <a:buChar char="•"/>
              <a:defRPr/>
            </a:pPr>
            <a:endParaRPr lang="en-US" sz="700" dirty="0">
              <a:effectLst>
                <a:outerShdw blurRad="38100" dist="38100" dir="2700000" algn="tl">
                  <a:srgbClr val="DDDDDD"/>
                </a:outerShdw>
              </a:effectLst>
              <a:ea typeface="+mn-ea"/>
              <a:cs typeface="+mn-cs"/>
            </a:endParaRPr>
          </a:p>
          <a:p>
            <a:pPr eaLnBrk="1" hangingPunct="1">
              <a:lnSpc>
                <a:spcPct val="90000"/>
              </a:lnSpc>
              <a:buFont typeface="Arial" pitchFamily="29" charset="0"/>
              <a:buChar char="•"/>
              <a:defRPr/>
            </a:pPr>
            <a:r>
              <a:rPr lang="en-US" sz="2600" dirty="0">
                <a:solidFill>
                  <a:srgbClr val="0000CC"/>
                </a:solidFill>
                <a:ea typeface="+mn-ea"/>
                <a:cs typeface="+mn-cs"/>
              </a:rPr>
              <a:t>“I have a dream that one day on the red hills of Georgia the sons of former slaves and the sons of former slave owners will be able to sit down together at the table of brotherhood.”</a:t>
            </a:r>
          </a:p>
          <a:p>
            <a:pPr eaLnBrk="1" hangingPunct="1">
              <a:lnSpc>
                <a:spcPct val="90000"/>
              </a:lnSpc>
              <a:buFont typeface="Arial" pitchFamily="29" charset="0"/>
              <a:buChar char="•"/>
              <a:defRPr/>
            </a:pPr>
            <a:endParaRPr lang="en-US" sz="700" dirty="0">
              <a:solidFill>
                <a:srgbClr val="0000CC"/>
              </a:solidFill>
              <a:ea typeface="+mn-ea"/>
              <a:cs typeface="+mn-cs"/>
            </a:endParaRPr>
          </a:p>
          <a:p>
            <a:pPr eaLnBrk="1" hangingPunct="1">
              <a:lnSpc>
                <a:spcPct val="90000"/>
              </a:lnSpc>
              <a:buFont typeface="Arial" pitchFamily="29" charset="0"/>
              <a:buChar char="•"/>
              <a:defRPr/>
            </a:pPr>
            <a:r>
              <a:rPr lang="en-US" sz="2600" dirty="0">
                <a:solidFill>
                  <a:srgbClr val="0000CC"/>
                </a:solidFill>
                <a:ea typeface="+mn-ea"/>
                <a:cs typeface="+mn-cs"/>
              </a:rPr>
              <a:t>“A genuine leader is not a searcher for consensus but a molder of consensus.”</a:t>
            </a:r>
          </a:p>
        </p:txBody>
      </p:sp>
      <p:pic>
        <p:nvPicPr>
          <p:cNvPr id="9220" name="Picture 2"/>
          <p:cNvPicPr>
            <a:picLocks noGrp="1" noChangeAspect="1" noChangeArrowheads="1"/>
          </p:cNvPicPr>
          <p:nvPr>
            <p:ph sz="half" idx="2"/>
          </p:nvPr>
        </p:nvPicPr>
        <p:blipFill>
          <a:blip r:embed="rId3"/>
          <a:srcRect/>
          <a:stretch>
            <a:fillRect/>
          </a:stretch>
        </p:blipFill>
        <p:spPr>
          <a:xfrm>
            <a:off x="4495800" y="1600200"/>
            <a:ext cx="4524375" cy="4114800"/>
          </a:xfrm>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pPr eaLnBrk="1" hangingPunct="1"/>
            <a:r>
              <a:rPr lang="en-US" b="1" dirty="0">
                <a:ea typeface="ＭＳ Ｐゴシック" charset="-128"/>
                <a:cs typeface="ＭＳ Ｐゴシック" charset="-128"/>
              </a:rPr>
              <a:t>Quotes</a:t>
            </a:r>
          </a:p>
        </p:txBody>
      </p:sp>
      <p:sp>
        <p:nvSpPr>
          <p:cNvPr id="3" name="Content Placeholder 2"/>
          <p:cNvSpPr>
            <a:spLocks noGrp="1"/>
          </p:cNvSpPr>
          <p:nvPr>
            <p:ph sz="half" idx="1"/>
          </p:nvPr>
        </p:nvSpPr>
        <p:spPr>
          <a:xfrm>
            <a:off x="381000" y="762000"/>
            <a:ext cx="4267200" cy="5715000"/>
          </a:xfrm>
        </p:spPr>
        <p:txBody>
          <a:bodyPr>
            <a:normAutofit/>
          </a:bodyPr>
          <a:lstStyle/>
          <a:p>
            <a:pPr eaLnBrk="1" hangingPunct="1">
              <a:lnSpc>
                <a:spcPct val="80000"/>
              </a:lnSpc>
              <a:buFont typeface="Arial" pitchFamily="29" charset="0"/>
              <a:buNone/>
              <a:defRPr/>
            </a:pPr>
            <a:r>
              <a:rPr lang="en-US" sz="1900" i="1" dirty="0">
                <a:solidFill>
                  <a:srgbClr val="4D4D4D"/>
                </a:solidFill>
                <a:effectLst>
                  <a:outerShdw blurRad="38100" dist="38100" dir="2700000" algn="tl">
                    <a:srgbClr val="DDDDDD"/>
                  </a:outerShdw>
                </a:effectLst>
                <a:ea typeface="+mn-ea"/>
                <a:cs typeface="+mn-cs"/>
              </a:rPr>
              <a:t>Malcolm X on Integration</a:t>
            </a:r>
          </a:p>
          <a:p>
            <a:pPr eaLnBrk="1" hangingPunct="1">
              <a:lnSpc>
                <a:spcPct val="80000"/>
              </a:lnSpc>
              <a:buFont typeface="Arial" pitchFamily="29" charset="0"/>
              <a:buChar char="•"/>
              <a:defRPr/>
            </a:pPr>
            <a:endParaRPr lang="en-US" sz="700" i="1" dirty="0">
              <a:ea typeface="+mn-ea"/>
              <a:cs typeface="+mn-cs"/>
            </a:endParaRPr>
          </a:p>
          <a:p>
            <a:pPr eaLnBrk="1" hangingPunct="1">
              <a:lnSpc>
                <a:spcPct val="90000"/>
              </a:lnSpc>
              <a:buNone/>
              <a:defRPr/>
            </a:pPr>
            <a:r>
              <a:rPr lang="en-US" sz="1800" i="1" dirty="0">
                <a:solidFill>
                  <a:srgbClr val="800000"/>
                </a:solidFill>
                <a:ea typeface="+mn-ea"/>
                <a:cs typeface="+mn-cs"/>
              </a:rPr>
              <a:t>		"If I have a cup of coffee that is too strong for me because it is too black, I weaken it by pouring cream into it. I integrate it with cream. If I keep pouring enough cream in the coffee, pretty soon the entire flavor of the coffee is changed; the very nature of the coffee is changed. If enough cream is poured in, eventually you don't even know that I had coffee in this cup. </a:t>
            </a:r>
          </a:p>
          <a:p>
            <a:pPr eaLnBrk="1" hangingPunct="1">
              <a:lnSpc>
                <a:spcPct val="90000"/>
              </a:lnSpc>
              <a:buNone/>
              <a:defRPr/>
            </a:pPr>
            <a:endParaRPr lang="en-US" sz="1800" i="1" dirty="0">
              <a:solidFill>
                <a:srgbClr val="800000"/>
              </a:solidFill>
              <a:ea typeface="+mn-ea"/>
              <a:cs typeface="+mn-cs"/>
            </a:endParaRPr>
          </a:p>
          <a:p>
            <a:pPr eaLnBrk="1" hangingPunct="1">
              <a:lnSpc>
                <a:spcPct val="90000"/>
              </a:lnSpc>
              <a:buNone/>
              <a:defRPr/>
            </a:pPr>
            <a:r>
              <a:rPr lang="en-US" sz="1800" i="1" dirty="0">
                <a:solidFill>
                  <a:srgbClr val="800000"/>
                </a:solidFill>
                <a:ea typeface="+mn-ea"/>
                <a:cs typeface="+mn-cs"/>
              </a:rPr>
              <a:t>		“This is what happened with the March on Washington. The whites didn't integrate it; they infiltrated it. Whites joined it; they engulfed it; they became so much a part of it, it lost its original flavor. It ceased to be a black march; it ceased to be militant; it ceased to be angry; it ceased to be impatient. In fact, it ceased to be a march."</a:t>
            </a:r>
          </a:p>
        </p:txBody>
      </p:sp>
      <p:pic>
        <p:nvPicPr>
          <p:cNvPr id="10244" name="Picture 2"/>
          <p:cNvPicPr>
            <a:picLocks noGrp="1" noChangeAspect="1" noChangeArrowheads="1"/>
          </p:cNvPicPr>
          <p:nvPr>
            <p:ph sz="half" idx="2"/>
          </p:nvPr>
        </p:nvPicPr>
        <p:blipFill>
          <a:blip r:embed="rId3"/>
          <a:srcRect/>
          <a:stretch>
            <a:fillRect/>
          </a:stretch>
        </p:blipFill>
        <p:spPr>
          <a:xfrm>
            <a:off x="4876800" y="1066800"/>
            <a:ext cx="3810000" cy="5118100"/>
          </a:xfrm>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pPr eaLnBrk="1" hangingPunct="1"/>
            <a:r>
              <a:rPr lang="en-US" b="1">
                <a:ea typeface="ＭＳ Ｐゴシック" charset="-128"/>
                <a:cs typeface="ＭＳ Ｐゴシック" charset="-128"/>
              </a:rPr>
              <a:t>Quotes</a:t>
            </a:r>
          </a:p>
        </p:txBody>
      </p:sp>
      <p:sp>
        <p:nvSpPr>
          <p:cNvPr id="3" name="Content Placeholder 2"/>
          <p:cNvSpPr>
            <a:spLocks noGrp="1"/>
          </p:cNvSpPr>
          <p:nvPr>
            <p:ph sz="half" idx="1"/>
          </p:nvPr>
        </p:nvSpPr>
        <p:spPr>
          <a:xfrm>
            <a:off x="457200" y="914400"/>
            <a:ext cx="3733800" cy="5257800"/>
          </a:xfrm>
        </p:spPr>
        <p:txBody>
          <a:bodyPr>
            <a:normAutofit/>
          </a:bodyPr>
          <a:lstStyle/>
          <a:p>
            <a:pPr eaLnBrk="1" hangingPunct="1">
              <a:lnSpc>
                <a:spcPct val="80000"/>
              </a:lnSpc>
              <a:buFont typeface="Arial" pitchFamily="29" charset="0"/>
              <a:buNone/>
              <a:defRPr/>
            </a:pPr>
            <a:r>
              <a:rPr lang="en-US" sz="2400" dirty="0">
                <a:solidFill>
                  <a:srgbClr val="4D4D4D"/>
                </a:solidFill>
                <a:effectLst>
                  <a:outerShdw blurRad="38100" dist="38100" dir="2700000" algn="tl">
                    <a:srgbClr val="DDDDDD"/>
                  </a:outerShdw>
                </a:effectLst>
                <a:ea typeface="+mn-ea"/>
                <a:cs typeface="+mn-cs"/>
              </a:rPr>
              <a:t>Malcolm X on Dr. King</a:t>
            </a:r>
          </a:p>
          <a:p>
            <a:pPr eaLnBrk="1" hangingPunct="1">
              <a:lnSpc>
                <a:spcPct val="80000"/>
              </a:lnSpc>
              <a:buFont typeface="Arial" pitchFamily="29" charset="0"/>
              <a:buChar char="•"/>
              <a:defRPr/>
            </a:pPr>
            <a:endParaRPr lang="en-US" sz="800" dirty="0">
              <a:ea typeface="+mn-ea"/>
              <a:cs typeface="+mn-cs"/>
            </a:endParaRPr>
          </a:p>
          <a:p>
            <a:pPr eaLnBrk="1" hangingPunct="1">
              <a:lnSpc>
                <a:spcPct val="80000"/>
              </a:lnSpc>
              <a:buFont typeface="Arial" pitchFamily="29" charset="0"/>
              <a:buChar char="•"/>
              <a:defRPr/>
            </a:pPr>
            <a:r>
              <a:rPr lang="en-US" sz="2400" i="1" dirty="0">
                <a:solidFill>
                  <a:srgbClr val="800000"/>
                </a:solidFill>
                <a:ea typeface="+mn-ea"/>
                <a:cs typeface="+mn-cs"/>
              </a:rPr>
              <a:t>“He got the peace prize, we got the problem. ... If I'm following a general, and he's leading me into a battle, and the enemy tends to give him rewards, or awards, I get suspicious of him. Especially if he gets a peace award before the war is over.”</a:t>
            </a:r>
          </a:p>
          <a:p>
            <a:pPr eaLnBrk="1" hangingPunct="1">
              <a:lnSpc>
                <a:spcPct val="80000"/>
              </a:lnSpc>
              <a:buFont typeface="Arial" pitchFamily="29" charset="0"/>
              <a:buChar char="•"/>
              <a:defRPr/>
            </a:pPr>
            <a:endParaRPr lang="en-US" sz="800" i="1" dirty="0">
              <a:solidFill>
                <a:srgbClr val="800000"/>
              </a:solidFill>
              <a:ea typeface="+mn-ea"/>
              <a:cs typeface="+mn-cs"/>
            </a:endParaRPr>
          </a:p>
          <a:p>
            <a:pPr eaLnBrk="1" hangingPunct="1">
              <a:lnSpc>
                <a:spcPct val="80000"/>
              </a:lnSpc>
              <a:buFont typeface="Arial" pitchFamily="29" charset="0"/>
              <a:buChar char="•"/>
              <a:defRPr/>
            </a:pPr>
            <a:r>
              <a:rPr lang="en-US" sz="2400" i="1" dirty="0">
                <a:solidFill>
                  <a:srgbClr val="800000"/>
                </a:solidFill>
                <a:ea typeface="+mn-ea"/>
                <a:cs typeface="+mn-cs"/>
              </a:rPr>
              <a:t>“Dr. King wants the same thing I want - freedom!”</a:t>
            </a:r>
          </a:p>
        </p:txBody>
      </p:sp>
      <p:pic>
        <p:nvPicPr>
          <p:cNvPr id="12292" name="Picture 2"/>
          <p:cNvPicPr>
            <a:picLocks noGrp="1" noChangeAspect="1" noChangeArrowheads="1"/>
          </p:cNvPicPr>
          <p:nvPr>
            <p:ph sz="half" idx="2"/>
          </p:nvPr>
        </p:nvPicPr>
        <p:blipFill>
          <a:blip r:embed="rId3"/>
          <a:srcRect/>
          <a:stretch>
            <a:fillRect/>
          </a:stretch>
        </p:blipFill>
        <p:spPr>
          <a:xfrm>
            <a:off x="4419600" y="1066800"/>
            <a:ext cx="4343400" cy="5273675"/>
          </a:xfrm>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143000"/>
          </a:xfrm>
        </p:spPr>
        <p:txBody>
          <a:bodyPr/>
          <a:lstStyle/>
          <a:p>
            <a:pPr eaLnBrk="1" hangingPunct="1"/>
            <a:r>
              <a:rPr lang="en-US" b="1">
                <a:ea typeface="ＭＳ Ｐゴシック" charset="-128"/>
                <a:cs typeface="ＭＳ Ｐゴシック" charset="-128"/>
              </a:rPr>
              <a:t>Quotes</a:t>
            </a:r>
          </a:p>
        </p:txBody>
      </p:sp>
      <p:sp>
        <p:nvSpPr>
          <p:cNvPr id="3" name="Content Placeholder 2"/>
          <p:cNvSpPr>
            <a:spLocks noGrp="1"/>
          </p:cNvSpPr>
          <p:nvPr>
            <p:ph sz="half" idx="1"/>
          </p:nvPr>
        </p:nvSpPr>
        <p:spPr>
          <a:xfrm>
            <a:off x="228600" y="838200"/>
            <a:ext cx="4267200" cy="5638800"/>
          </a:xfrm>
        </p:spPr>
        <p:txBody>
          <a:bodyPr>
            <a:normAutofit/>
          </a:bodyPr>
          <a:lstStyle/>
          <a:p>
            <a:pPr eaLnBrk="1" hangingPunct="1">
              <a:lnSpc>
                <a:spcPct val="80000"/>
              </a:lnSpc>
              <a:buFont typeface="Arial" pitchFamily="29" charset="0"/>
              <a:buNone/>
              <a:defRPr/>
            </a:pPr>
            <a:r>
              <a:rPr lang="en-US" sz="2600" dirty="0">
                <a:solidFill>
                  <a:srgbClr val="0066CC"/>
                </a:solidFill>
                <a:effectLst>
                  <a:outerShdw blurRad="38100" dist="38100" dir="2700000" algn="tl">
                    <a:srgbClr val="DDDDDD"/>
                  </a:outerShdw>
                </a:effectLst>
                <a:ea typeface="+mn-ea"/>
                <a:cs typeface="+mn-cs"/>
              </a:rPr>
              <a:t>Dr. King on Malcolm X</a:t>
            </a:r>
          </a:p>
          <a:p>
            <a:pPr eaLnBrk="1" hangingPunct="1">
              <a:lnSpc>
                <a:spcPct val="80000"/>
              </a:lnSpc>
              <a:buFont typeface="Arial" pitchFamily="29" charset="0"/>
              <a:buChar char="•"/>
              <a:defRPr/>
            </a:pPr>
            <a:endParaRPr lang="en-US" sz="800" dirty="0">
              <a:effectLst>
                <a:outerShdw blurRad="38100" dist="38100" dir="2700000" algn="tl">
                  <a:srgbClr val="DDDDDD"/>
                </a:outerShdw>
              </a:effectLst>
              <a:ea typeface="+mn-ea"/>
              <a:cs typeface="+mn-cs"/>
            </a:endParaRPr>
          </a:p>
          <a:p>
            <a:pPr eaLnBrk="1" hangingPunct="1">
              <a:lnSpc>
                <a:spcPct val="80000"/>
              </a:lnSpc>
              <a:buFont typeface="Arial" pitchFamily="29" charset="0"/>
              <a:buChar char="•"/>
              <a:defRPr/>
            </a:pPr>
            <a:r>
              <a:rPr lang="en-US" sz="2600" dirty="0">
                <a:ea typeface="+mn-ea"/>
                <a:cs typeface="+mn-cs"/>
              </a:rPr>
              <a:t> </a:t>
            </a:r>
            <a:r>
              <a:rPr lang="en-US" sz="2600" dirty="0">
                <a:solidFill>
                  <a:srgbClr val="0000CC"/>
                </a:solidFill>
                <a:ea typeface="+mn-ea"/>
                <a:cs typeface="+mn-cs"/>
              </a:rPr>
              <a:t>"You know, right before he was killed he came down to Selma and said some pretty passionate things against me, and that surprised me because after all it was my territory there. But afterwards he took my wife aside, and said he thought he could help me more by attacking me than praising me. He thought it would make it easier for me in the long run."</a:t>
            </a:r>
          </a:p>
        </p:txBody>
      </p:sp>
      <p:pic>
        <p:nvPicPr>
          <p:cNvPr id="11268" name="Picture 2"/>
          <p:cNvPicPr>
            <a:picLocks noGrp="1" noChangeAspect="1" noChangeArrowheads="1"/>
          </p:cNvPicPr>
          <p:nvPr>
            <p:ph sz="half" idx="2"/>
          </p:nvPr>
        </p:nvPicPr>
        <p:blipFill>
          <a:blip r:embed="rId3"/>
          <a:srcRect/>
          <a:stretch>
            <a:fillRect/>
          </a:stretch>
        </p:blipFill>
        <p:spPr>
          <a:xfrm>
            <a:off x="4724400" y="990600"/>
            <a:ext cx="4114800" cy="5516563"/>
          </a:xfrm>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pPr eaLnBrk="1" hangingPunct="1"/>
            <a:r>
              <a:rPr lang="en-US" b="1">
                <a:ea typeface="ＭＳ Ｐゴシック" charset="-128"/>
                <a:cs typeface="ＭＳ Ｐゴシック" charset="-128"/>
              </a:rPr>
              <a:t>Quotes</a:t>
            </a:r>
          </a:p>
        </p:txBody>
      </p:sp>
      <p:sp>
        <p:nvSpPr>
          <p:cNvPr id="3" name="Content Placeholder 2"/>
          <p:cNvSpPr>
            <a:spLocks noGrp="1"/>
          </p:cNvSpPr>
          <p:nvPr>
            <p:ph sz="half" idx="1"/>
          </p:nvPr>
        </p:nvSpPr>
        <p:spPr>
          <a:xfrm>
            <a:off x="381000" y="838200"/>
            <a:ext cx="4038600" cy="5715000"/>
          </a:xfrm>
        </p:spPr>
        <p:txBody>
          <a:bodyPr>
            <a:normAutofit/>
          </a:bodyPr>
          <a:lstStyle/>
          <a:p>
            <a:pPr eaLnBrk="1" hangingPunct="1">
              <a:lnSpc>
                <a:spcPct val="90000"/>
              </a:lnSpc>
              <a:buFont typeface="Arial" pitchFamily="-111" charset="0"/>
              <a:buNone/>
              <a:defRPr/>
            </a:pPr>
            <a:r>
              <a:rPr lang="en-US" sz="2600" dirty="0">
                <a:solidFill>
                  <a:srgbClr val="0066CC"/>
                </a:solidFill>
                <a:effectLst>
                  <a:outerShdw blurRad="38100" dist="38100" dir="2700000" algn="tl">
                    <a:srgbClr val="DDDDDD"/>
                  </a:outerShdw>
                </a:effectLst>
              </a:rPr>
              <a:t>Dr. King on Violence &amp; Power</a:t>
            </a:r>
          </a:p>
          <a:p>
            <a:pPr eaLnBrk="1" hangingPunct="1">
              <a:lnSpc>
                <a:spcPct val="90000"/>
              </a:lnSpc>
              <a:buFont typeface="Arial" pitchFamily="-111" charset="0"/>
              <a:buChar char="•"/>
              <a:defRPr/>
            </a:pPr>
            <a:endParaRPr lang="en-US" sz="800" dirty="0">
              <a:effectLst>
                <a:outerShdw blurRad="38100" dist="38100" dir="2700000" algn="tl">
                  <a:srgbClr val="DDDDDD"/>
                </a:outerShdw>
              </a:effectLst>
            </a:endParaRPr>
          </a:p>
          <a:p>
            <a:pPr eaLnBrk="1" hangingPunct="1">
              <a:lnSpc>
                <a:spcPct val="90000"/>
              </a:lnSpc>
              <a:buFont typeface="Arial" pitchFamily="-111" charset="0"/>
              <a:buChar char="•"/>
              <a:defRPr/>
            </a:pPr>
            <a:r>
              <a:rPr lang="en-US" sz="2600" dirty="0">
                <a:solidFill>
                  <a:srgbClr val="0000CC"/>
                </a:solidFill>
              </a:rPr>
              <a:t>“Have we not come to such an impasse in the modern world that we must love our enemies - or else? The chain reaction of evil - hate begetting hate, wars producing more wars - must be broken, or else we shall be plunged into the dark abyss of annihilation. “</a:t>
            </a:r>
            <a:endParaRPr lang="en-US" sz="2600" dirty="0">
              <a:solidFill>
                <a:srgbClr val="0000CC"/>
              </a:solidFill>
              <a:effectLst>
                <a:outerShdw blurRad="38100" dist="38100" dir="2700000" algn="tl">
                  <a:srgbClr val="DDDDDD"/>
                </a:outerShdw>
              </a:effectLst>
            </a:endParaRPr>
          </a:p>
        </p:txBody>
      </p:sp>
      <p:pic>
        <p:nvPicPr>
          <p:cNvPr id="13316" name="Picture 2"/>
          <p:cNvPicPr>
            <a:picLocks noGrp="1" noChangeAspect="1" noChangeArrowheads="1"/>
          </p:cNvPicPr>
          <p:nvPr>
            <p:ph sz="half" idx="2"/>
          </p:nvPr>
        </p:nvPicPr>
        <p:blipFill>
          <a:blip r:embed="rId3"/>
          <a:srcRect/>
          <a:stretch>
            <a:fillRect/>
          </a:stretch>
        </p:blipFill>
        <p:spPr>
          <a:xfrm>
            <a:off x="4648200" y="2347913"/>
            <a:ext cx="4038600" cy="3028950"/>
          </a:xfrm>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ea typeface="+mj-ea"/>
                <a:cs typeface="+mj-cs"/>
              </a:rPr>
              <a:t>Quotes</a:t>
            </a:r>
          </a:p>
        </p:txBody>
      </p:sp>
      <p:sp>
        <p:nvSpPr>
          <p:cNvPr id="3" name="Content Placeholder 2"/>
          <p:cNvSpPr>
            <a:spLocks noGrp="1"/>
          </p:cNvSpPr>
          <p:nvPr>
            <p:ph sz="half" idx="1"/>
          </p:nvPr>
        </p:nvSpPr>
        <p:spPr>
          <a:xfrm>
            <a:off x="457200" y="990600"/>
            <a:ext cx="4038600" cy="5638800"/>
          </a:xfrm>
        </p:spPr>
        <p:txBody>
          <a:bodyPr>
            <a:normAutofit/>
          </a:bodyPr>
          <a:lstStyle/>
          <a:p>
            <a:pPr eaLnBrk="1" hangingPunct="1">
              <a:lnSpc>
                <a:spcPct val="80000"/>
              </a:lnSpc>
              <a:buFont typeface="Arial" pitchFamily="29" charset="0"/>
              <a:buNone/>
              <a:defRPr/>
            </a:pPr>
            <a:r>
              <a:rPr lang="en-US" sz="2200" dirty="0">
                <a:solidFill>
                  <a:srgbClr val="4D4D4D"/>
                </a:solidFill>
                <a:effectLst>
                  <a:outerShdw blurRad="38100" dist="38100" dir="2700000" algn="tl">
                    <a:srgbClr val="DDDDDD"/>
                  </a:outerShdw>
                </a:effectLst>
                <a:ea typeface="+mn-ea"/>
                <a:cs typeface="+mn-cs"/>
              </a:rPr>
              <a:t>Malcolm X on Violence and Power</a:t>
            </a:r>
          </a:p>
          <a:p>
            <a:pPr eaLnBrk="1" hangingPunct="1">
              <a:lnSpc>
                <a:spcPct val="80000"/>
              </a:lnSpc>
              <a:buFont typeface="Arial" pitchFamily="29" charset="0"/>
              <a:buChar char="•"/>
              <a:defRPr/>
            </a:pPr>
            <a:endParaRPr lang="en-US" sz="800" dirty="0">
              <a:effectLst>
                <a:outerShdw blurRad="38100" dist="38100" dir="2700000" algn="tl">
                  <a:srgbClr val="DDDDDD"/>
                </a:outerShdw>
              </a:effectLst>
              <a:ea typeface="+mn-ea"/>
              <a:cs typeface="+mn-cs"/>
            </a:endParaRPr>
          </a:p>
          <a:p>
            <a:pPr eaLnBrk="1" hangingPunct="1">
              <a:lnSpc>
                <a:spcPct val="80000"/>
              </a:lnSpc>
              <a:buFont typeface="Arial" pitchFamily="29" charset="0"/>
              <a:buChar char="•"/>
              <a:defRPr/>
            </a:pPr>
            <a:r>
              <a:rPr lang="en-US" sz="2200" dirty="0">
                <a:solidFill>
                  <a:srgbClr val="800000"/>
                </a:solidFill>
                <a:ea typeface="+mn-ea"/>
                <a:cs typeface="+mn-cs"/>
              </a:rPr>
              <a:t>“Who ever heard of angry revolutionists all harmonizing ‘We shall overcome ... </a:t>
            </a:r>
            <a:r>
              <a:rPr lang="en-US" sz="2200" dirty="0" err="1">
                <a:solidFill>
                  <a:srgbClr val="800000"/>
                </a:solidFill>
                <a:ea typeface="+mn-ea"/>
                <a:cs typeface="+mn-cs"/>
              </a:rPr>
              <a:t>Suum</a:t>
            </a:r>
            <a:r>
              <a:rPr lang="en-US" sz="2200" dirty="0">
                <a:solidFill>
                  <a:srgbClr val="800000"/>
                </a:solidFill>
                <a:ea typeface="+mn-ea"/>
                <a:cs typeface="+mn-cs"/>
              </a:rPr>
              <a:t> Day…’ while tripping and swaying along arm-in-arm with the very people they were supposed to be angrily revolting against? Who ever heard of angry revolutionists swinging their bare feet together with their oppressor in lily-pad park pools, with gospels and guitars and ‘I have a dream’ speeches? And the black masses in America were - and still are - having a nightmare</a:t>
            </a:r>
            <a:r>
              <a:rPr lang="en-US" sz="2200" i="1" dirty="0">
                <a:solidFill>
                  <a:srgbClr val="800000"/>
                </a:solidFill>
                <a:ea typeface="+mn-ea"/>
                <a:cs typeface="+mn-cs"/>
              </a:rPr>
              <a:t>.”</a:t>
            </a:r>
            <a:endParaRPr lang="en-US" sz="2200" dirty="0">
              <a:solidFill>
                <a:srgbClr val="800000"/>
              </a:solidFill>
              <a:ea typeface="+mn-ea"/>
              <a:cs typeface="+mn-cs"/>
            </a:endParaRPr>
          </a:p>
          <a:p>
            <a:pPr eaLnBrk="1" hangingPunct="1">
              <a:lnSpc>
                <a:spcPct val="80000"/>
              </a:lnSpc>
              <a:buFont typeface="Arial" pitchFamily="29" charset="0"/>
              <a:buNone/>
              <a:defRPr/>
            </a:pPr>
            <a:endParaRPr lang="en-US" sz="2200" dirty="0">
              <a:solidFill>
                <a:srgbClr val="800000"/>
              </a:solidFill>
              <a:ea typeface="+mn-ea"/>
              <a:cs typeface="+mn-cs"/>
            </a:endParaRPr>
          </a:p>
        </p:txBody>
      </p:sp>
      <p:pic>
        <p:nvPicPr>
          <p:cNvPr id="14340" name="Picture 2"/>
          <p:cNvPicPr>
            <a:picLocks noGrp="1" noChangeAspect="1" noChangeArrowheads="1"/>
          </p:cNvPicPr>
          <p:nvPr>
            <p:ph sz="half" idx="2"/>
          </p:nvPr>
        </p:nvPicPr>
        <p:blipFill>
          <a:blip r:embed="rId3"/>
          <a:srcRect/>
          <a:stretch>
            <a:fillRect/>
          </a:stretch>
        </p:blipFill>
        <p:spPr>
          <a:xfrm>
            <a:off x="4876800" y="914400"/>
            <a:ext cx="3657600" cy="5368925"/>
          </a:xfrm>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ea typeface="ＭＳ Ｐゴシック" charset="-128"/>
                <a:cs typeface="ＭＳ Ｐゴシック" charset="-128"/>
              </a:rPr>
              <a:t>End.</a:t>
            </a:r>
          </a:p>
        </p:txBody>
      </p:sp>
      <p:sp>
        <p:nvSpPr>
          <p:cNvPr id="38915" name="Content Placeholder 2"/>
          <p:cNvSpPr>
            <a:spLocks noGrp="1"/>
          </p:cNvSpPr>
          <p:nvPr>
            <p:ph sz="half" idx="1"/>
          </p:nvPr>
        </p:nvSpPr>
        <p:spPr/>
        <p:txBody>
          <a:bodyPr/>
          <a:lstStyle/>
          <a:p>
            <a:endParaRPr lang="en-US">
              <a:ea typeface="ＭＳ Ｐゴシック" charset="-128"/>
              <a:cs typeface="ＭＳ Ｐゴシック" charset="-128"/>
            </a:endParaRPr>
          </a:p>
        </p:txBody>
      </p:sp>
      <p:sp>
        <p:nvSpPr>
          <p:cNvPr id="38916" name="Content Placeholder 3"/>
          <p:cNvSpPr>
            <a:spLocks noGrp="1"/>
          </p:cNvSpPr>
          <p:nvPr>
            <p:ph sz="half" idx="2"/>
          </p:nvPr>
        </p:nvSpPr>
        <p:spPr/>
        <p:txBody>
          <a:bodyPr/>
          <a:lstStyle/>
          <a:p>
            <a:endParaRPr lang="en-US">
              <a:ea typeface="ＭＳ Ｐゴシック" charset="-128"/>
              <a:cs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Link</a:t>
            </a:r>
          </a:p>
        </p:txBody>
      </p:sp>
      <p:sp>
        <p:nvSpPr>
          <p:cNvPr id="3" name="Content Placeholder 2"/>
          <p:cNvSpPr>
            <a:spLocks noGrp="1"/>
          </p:cNvSpPr>
          <p:nvPr>
            <p:ph idx="1"/>
          </p:nvPr>
        </p:nvSpPr>
        <p:spPr/>
        <p:txBody>
          <a:bodyPr/>
          <a:lstStyle/>
          <a:p>
            <a:pPr algn="ctr">
              <a:buNone/>
            </a:pPr>
            <a:r>
              <a:rPr lang="en-US" sz="9200" dirty="0">
                <a:latin typeface="Times New Roman"/>
                <a:cs typeface="Times New Roman"/>
              </a:rPr>
              <a:t>goo.gl/N3cjzW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Learning Goals</a:t>
            </a:r>
          </a:p>
        </p:txBody>
      </p:sp>
      <p:sp>
        <p:nvSpPr>
          <p:cNvPr id="3" name="Content Placeholder 2"/>
          <p:cNvSpPr>
            <a:spLocks noGrp="1"/>
          </p:cNvSpPr>
          <p:nvPr>
            <p:ph idx="1"/>
          </p:nvPr>
        </p:nvSpPr>
        <p:spPr/>
        <p:txBody>
          <a:bodyPr>
            <a:normAutofit fontScale="77500" lnSpcReduction="20000"/>
          </a:bodyPr>
          <a:lstStyle/>
          <a:p>
            <a:r>
              <a:rPr lang="en-US" dirty="0"/>
              <a:t>EQ</a:t>
            </a:r>
          </a:p>
          <a:p>
            <a:pPr lvl="1"/>
            <a:r>
              <a:rPr lang="en-US" dirty="0"/>
              <a:t>What forms of protest did the Civil Rights Movement take?</a:t>
            </a:r>
          </a:p>
          <a:p>
            <a:endParaRPr lang="en-US" dirty="0"/>
          </a:p>
          <a:p>
            <a:r>
              <a:rPr lang="en-US" dirty="0" err="1"/>
              <a:t>LTs</a:t>
            </a:r>
            <a:endParaRPr lang="en-US" dirty="0"/>
          </a:p>
          <a:p>
            <a:pPr lvl="1"/>
            <a:r>
              <a:rPr lang="en-US" dirty="0"/>
              <a:t>I can explain the goals and methods of Martin Luther King, Jr. and Malcolm X.</a:t>
            </a:r>
          </a:p>
          <a:p>
            <a:pPr lvl="1"/>
            <a:r>
              <a:rPr lang="en-US" dirty="0"/>
              <a:t>I can compare and contrast the views of MLK and Malcolm X.</a:t>
            </a:r>
          </a:p>
          <a:p>
            <a:endParaRPr lang="en-US" dirty="0"/>
          </a:p>
          <a:p>
            <a:r>
              <a:rPr lang="en-US" dirty="0"/>
              <a:t>POU</a:t>
            </a:r>
          </a:p>
          <a:p>
            <a:pPr lvl="1"/>
            <a:r>
              <a:rPr lang="en-US" dirty="0"/>
              <a:t>Compare and contrast the views of MLK and Malcolm X by completing a Venn diagram and analyzing primary source videos.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772400" cy="1524000"/>
          </a:xfrm>
        </p:spPr>
        <p:txBody>
          <a:bodyPr rtlCol="0">
            <a:normAutofit/>
          </a:bodyPr>
          <a:lstStyle/>
          <a:p>
            <a:pPr eaLnBrk="1" fontAlgn="auto" hangingPunct="1">
              <a:spcAft>
                <a:spcPts val="0"/>
              </a:spcAft>
              <a:defRPr/>
            </a:pPr>
            <a:r>
              <a:rPr lang="en-US" b="1" dirty="0">
                <a:solidFill>
                  <a:srgbClr val="FF0000"/>
                </a:solidFill>
                <a:effectLst>
                  <a:outerShdw blurRad="38100" dist="38100" dir="2700000" algn="tl">
                    <a:srgbClr val="000000">
                      <a:alpha val="43137"/>
                    </a:srgbClr>
                  </a:outerShdw>
                </a:effectLst>
                <a:ea typeface="+mj-ea"/>
                <a:cs typeface="+mj-cs"/>
              </a:rPr>
              <a:t>Martin Luther King &amp; Malcolm X</a:t>
            </a:r>
          </a:p>
        </p:txBody>
      </p:sp>
      <p:sp>
        <p:nvSpPr>
          <p:cNvPr id="16387" name="Subtitle 2"/>
          <p:cNvSpPr>
            <a:spLocks noGrp="1"/>
          </p:cNvSpPr>
          <p:nvPr>
            <p:ph type="subTitle" idx="1"/>
          </p:nvPr>
        </p:nvSpPr>
        <p:spPr>
          <a:xfrm>
            <a:off x="381000" y="3657600"/>
            <a:ext cx="8229600" cy="2438400"/>
          </a:xfrm>
        </p:spPr>
        <p:txBody>
          <a:bodyPr/>
          <a:lstStyle/>
          <a:p>
            <a:pPr eaLnBrk="1" hangingPunct="1"/>
            <a:r>
              <a:rPr lang="en-US" sz="2400" b="1">
                <a:solidFill>
                  <a:srgbClr val="002060"/>
                </a:solidFill>
                <a:ea typeface="ＭＳ Ｐゴシック" charset="-128"/>
                <a:cs typeface="ＭＳ Ｐゴシック" charset="-128"/>
              </a:rPr>
              <a:t>Two men with the same goal, but a different approach.</a:t>
            </a:r>
          </a:p>
          <a:p>
            <a:pPr eaLnBrk="1" hangingPunct="1"/>
            <a:endParaRPr lang="en-US" sz="2400" b="1">
              <a:solidFill>
                <a:srgbClr val="002060"/>
              </a:solidFill>
              <a:ea typeface="ＭＳ Ｐゴシック" charset="-128"/>
              <a:cs typeface="ＭＳ Ｐゴシック" charset="-128"/>
            </a:endParaRPr>
          </a:p>
          <a:p>
            <a:pPr algn="l" eaLnBrk="1" hangingPunct="1"/>
            <a:r>
              <a:rPr lang="en-US" sz="2400" b="1">
                <a:solidFill>
                  <a:srgbClr val="002060"/>
                </a:solidFill>
                <a:ea typeface="ＭＳ Ｐゴシック" charset="-128"/>
                <a:cs typeface="ＭＳ Ｐゴシック" charset="-128"/>
              </a:rPr>
              <a:t>Objective:</a:t>
            </a:r>
          </a:p>
          <a:p>
            <a:pPr algn="l" eaLnBrk="1" hangingPunct="1"/>
            <a:r>
              <a:rPr lang="en-US" sz="2400" b="1">
                <a:solidFill>
                  <a:srgbClr val="002060"/>
                </a:solidFill>
                <a:ea typeface="ＭＳ Ｐゴシック" charset="-128"/>
                <a:cs typeface="ＭＳ Ｐゴシック" charset="-128"/>
              </a:rPr>
              <a:t>1. Compare and contrast the ideologies of Malcolm X and MLK.</a:t>
            </a:r>
          </a:p>
        </p:txBody>
      </p:sp>
      <p:pic>
        <p:nvPicPr>
          <p:cNvPr id="2052" name="Picture 2"/>
          <p:cNvPicPr>
            <a:picLocks noChangeAspect="1" noChangeArrowheads="1"/>
          </p:cNvPicPr>
          <p:nvPr/>
        </p:nvPicPr>
        <p:blipFill>
          <a:blip r:embed="rId3"/>
          <a:srcRect/>
          <a:stretch>
            <a:fillRect/>
          </a:stretch>
        </p:blipFill>
        <p:spPr bwMode="auto">
          <a:xfrm>
            <a:off x="4038600" y="228600"/>
            <a:ext cx="3429000" cy="2400300"/>
          </a:xfrm>
          <a:prstGeom prst="rect">
            <a:avLst/>
          </a:prstGeom>
          <a:ln>
            <a:noFill/>
          </a:ln>
          <a:effectLst>
            <a:softEdge rad="112500"/>
          </a:effectLst>
        </p:spPr>
      </p:pic>
      <p:pic>
        <p:nvPicPr>
          <p:cNvPr id="2053" name="Picture 3"/>
          <p:cNvPicPr>
            <a:picLocks noChangeAspect="1" noChangeArrowheads="1"/>
          </p:cNvPicPr>
          <p:nvPr/>
        </p:nvPicPr>
        <p:blipFill>
          <a:blip r:embed="rId4"/>
          <a:srcRect/>
          <a:stretch>
            <a:fillRect/>
          </a:stretch>
        </p:blipFill>
        <p:spPr bwMode="auto">
          <a:xfrm>
            <a:off x="1676400" y="228600"/>
            <a:ext cx="1981200" cy="2594385"/>
          </a:xfrm>
          <a:prstGeom prst="rect">
            <a:avLst/>
          </a:prstGeom>
          <a:ln>
            <a:noFill/>
          </a:ln>
          <a:effectLst>
            <a:softEdge rad="112500"/>
          </a:effectLst>
        </p:spPr>
      </p:pic>
      <p:sp>
        <p:nvSpPr>
          <p:cNvPr id="16390" name="TextBox 5"/>
          <p:cNvSpPr txBox="1">
            <a:spLocks noChangeArrowheads="1"/>
          </p:cNvSpPr>
          <p:nvPr/>
        </p:nvSpPr>
        <p:spPr bwMode="auto">
          <a:xfrm>
            <a:off x="533400" y="6019800"/>
            <a:ext cx="7523163" cy="720725"/>
          </a:xfrm>
          <a:prstGeom prst="rect">
            <a:avLst/>
          </a:prstGeom>
          <a:noFill/>
          <a:ln w="9525">
            <a:noFill/>
            <a:miter lim="800000"/>
            <a:headEnd/>
            <a:tailEnd/>
          </a:ln>
        </p:spPr>
        <p:txBody>
          <a:bodyPr>
            <a:prstTxWarp prst="textNoShape">
              <a:avLst/>
            </a:prstTxWarp>
            <a:spAutoFit/>
          </a:bodyPr>
          <a:lstStyle/>
          <a:p>
            <a:pPr>
              <a:buFont typeface="Arial" charset="0"/>
              <a:buNone/>
            </a:pPr>
            <a:r>
              <a:rPr lang="en-US" sz="1400" dirty="0">
                <a:solidFill>
                  <a:srgbClr val="000000"/>
                </a:solidFill>
                <a:latin typeface="Tw Cen MT"/>
              </a:rPr>
              <a:t>SOURCE:</a:t>
            </a:r>
            <a:endParaRPr lang="en-US" sz="1400" dirty="0">
              <a:solidFill>
                <a:srgbClr val="000000"/>
              </a:solidFill>
              <a:latin typeface="Tw Cen MT"/>
              <a:hlinkClick r:id="rId5"/>
            </a:endParaRPr>
          </a:p>
          <a:p>
            <a:pPr>
              <a:buFont typeface="Arial" charset="0"/>
              <a:buNone/>
            </a:pPr>
            <a:r>
              <a:rPr lang="en-US" sz="1400" u="sng" dirty="0">
                <a:latin typeface="Tw Cen MT"/>
                <a:hlinkClick r:id="rId5"/>
              </a:rPr>
              <a:t>http://arapahoe.littletonpublicschools.net/Portals/7/Social%20Studies/Levi/US/Unit%208/Malcolm%20and%20Martin.ppt</a:t>
            </a:r>
            <a:endParaRPr lang="en-US" sz="1400" dirty="0">
              <a:latin typeface="Tw Cen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a:solidFill>
                  <a:srgbClr val="006600"/>
                </a:solidFill>
                <a:effectLst>
                  <a:outerShdw blurRad="38100" dist="38100" dir="2700000" algn="tl">
                    <a:srgbClr val="DDDDDD"/>
                  </a:outerShdw>
                </a:effectLst>
              </a:rPr>
              <a:t>Martin Luther King’s Early Life</a:t>
            </a:r>
          </a:p>
        </p:txBody>
      </p:sp>
      <p:sp>
        <p:nvSpPr>
          <p:cNvPr id="18435" name="Content Placeholder 3"/>
          <p:cNvSpPr>
            <a:spLocks noGrp="1"/>
          </p:cNvSpPr>
          <p:nvPr>
            <p:ph sz="half" idx="1"/>
          </p:nvPr>
        </p:nvSpPr>
        <p:spPr>
          <a:xfrm>
            <a:off x="381000" y="1447800"/>
            <a:ext cx="4038600" cy="3630613"/>
          </a:xfrm>
        </p:spPr>
        <p:txBody>
          <a:bodyPr>
            <a:spAutoFit/>
          </a:bodyPr>
          <a:lstStyle/>
          <a:p>
            <a:pPr eaLnBrk="1" hangingPunct="1">
              <a:lnSpc>
                <a:spcPct val="90000"/>
              </a:lnSpc>
            </a:pPr>
            <a:r>
              <a:rPr lang="en-US" sz="2700" dirty="0">
                <a:solidFill>
                  <a:srgbClr val="003300"/>
                </a:solidFill>
                <a:ea typeface="ＭＳ Ｐゴシック" charset="-128"/>
                <a:cs typeface="ＭＳ Ｐゴシック" charset="-128"/>
              </a:rPr>
              <a:t>Son of a Baptist Minister from Atlanta</a:t>
            </a:r>
          </a:p>
          <a:p>
            <a:pPr eaLnBrk="1" hangingPunct="1">
              <a:lnSpc>
                <a:spcPct val="90000"/>
              </a:lnSpc>
            </a:pPr>
            <a:r>
              <a:rPr lang="en-US" sz="2700" dirty="0">
                <a:solidFill>
                  <a:srgbClr val="003300"/>
                </a:solidFill>
                <a:ea typeface="ＭＳ Ｐゴシック" charset="-128"/>
                <a:cs typeface="ＭＳ Ｐゴシック" charset="-128"/>
              </a:rPr>
              <a:t>Attended Morehouse College and graduated from Boston University with a Ph.D.</a:t>
            </a:r>
          </a:p>
          <a:p>
            <a:pPr eaLnBrk="1" hangingPunct="1">
              <a:lnSpc>
                <a:spcPct val="90000"/>
              </a:lnSpc>
            </a:pPr>
            <a:r>
              <a:rPr lang="en-US" sz="2700" dirty="0">
                <a:solidFill>
                  <a:srgbClr val="003300"/>
                </a:solidFill>
                <a:ea typeface="ＭＳ Ｐゴシック" charset="-128"/>
                <a:cs typeface="ＭＳ Ｐゴシック" charset="-128"/>
              </a:rPr>
              <a:t>Became a pastor in Montgomery, Alabama at the age of 24.</a:t>
            </a:r>
          </a:p>
        </p:txBody>
      </p:sp>
      <p:pic>
        <p:nvPicPr>
          <p:cNvPr id="2050" name="Picture 2"/>
          <p:cNvPicPr>
            <a:picLocks noGrp="1" noChangeAspect="1" noChangeArrowheads="1"/>
          </p:cNvPicPr>
          <p:nvPr>
            <p:ph sz="half" idx="2"/>
          </p:nvPr>
        </p:nvPicPr>
        <p:blipFill>
          <a:blip r:embed="rId3"/>
          <a:srcRect/>
          <a:stretch>
            <a:fillRect/>
          </a:stretch>
        </p:blipFill>
        <p:spPr>
          <a:xfrm>
            <a:off x="5029200" y="3352800"/>
            <a:ext cx="3162300" cy="3267075"/>
          </a:xfrm>
          <a:effectLst>
            <a:softEdge rad="112500"/>
          </a:effectLst>
        </p:spPr>
      </p:pic>
      <p:pic>
        <p:nvPicPr>
          <p:cNvPr id="2051" name="Picture 3"/>
          <p:cNvPicPr>
            <a:picLocks noChangeAspect="1" noChangeArrowheads="1"/>
          </p:cNvPicPr>
          <p:nvPr/>
        </p:nvPicPr>
        <p:blipFill>
          <a:blip r:embed="rId4"/>
          <a:srcRect/>
          <a:stretch>
            <a:fillRect/>
          </a:stretch>
        </p:blipFill>
        <p:spPr bwMode="auto">
          <a:xfrm>
            <a:off x="5029200" y="990600"/>
            <a:ext cx="3200400" cy="228869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a:solidFill>
                  <a:srgbClr val="006600"/>
                </a:solidFill>
                <a:effectLst>
                  <a:outerShdw blurRad="38100" dist="38100" dir="2700000" algn="tl">
                    <a:srgbClr val="DDDDDD"/>
                  </a:outerShdw>
                </a:effectLst>
              </a:rPr>
              <a:t>Malcolm X’s Early Life</a:t>
            </a:r>
          </a:p>
        </p:txBody>
      </p:sp>
      <p:sp>
        <p:nvSpPr>
          <p:cNvPr id="20483" name="Content Placeholder 2"/>
          <p:cNvSpPr>
            <a:spLocks noGrp="1"/>
          </p:cNvSpPr>
          <p:nvPr>
            <p:ph sz="half" idx="1"/>
          </p:nvPr>
        </p:nvSpPr>
        <p:spPr>
          <a:xfrm>
            <a:off x="381000" y="1447800"/>
            <a:ext cx="4038600" cy="5257800"/>
          </a:xfrm>
        </p:spPr>
        <p:txBody>
          <a:bodyPr/>
          <a:lstStyle/>
          <a:p>
            <a:pPr eaLnBrk="1" hangingPunct="1">
              <a:lnSpc>
                <a:spcPct val="80000"/>
              </a:lnSpc>
            </a:pPr>
            <a:r>
              <a:rPr lang="en-US" sz="2400" dirty="0">
                <a:solidFill>
                  <a:srgbClr val="003300"/>
                </a:solidFill>
                <a:ea typeface="ＭＳ Ｐゴシック" charset="-128"/>
                <a:cs typeface="ＭＳ Ｐゴシック" charset="-128"/>
              </a:rPr>
              <a:t>Father was killed because he was a civil rights activist</a:t>
            </a:r>
          </a:p>
          <a:p>
            <a:pPr eaLnBrk="1" hangingPunct="1">
              <a:lnSpc>
                <a:spcPct val="80000"/>
              </a:lnSpc>
            </a:pPr>
            <a:r>
              <a:rPr lang="en-US" sz="2400" dirty="0">
                <a:solidFill>
                  <a:srgbClr val="003300"/>
                </a:solidFill>
                <a:ea typeface="ＭＳ Ｐゴシック" charset="-128"/>
                <a:cs typeface="ＭＳ Ｐゴシック" charset="-128"/>
              </a:rPr>
              <a:t>Went to prison for 6 years for gambling, racketeering, &amp; robbery</a:t>
            </a:r>
          </a:p>
          <a:p>
            <a:pPr eaLnBrk="1" hangingPunct="1">
              <a:lnSpc>
                <a:spcPct val="80000"/>
              </a:lnSpc>
            </a:pPr>
            <a:r>
              <a:rPr lang="en-US" sz="2400" dirty="0">
                <a:solidFill>
                  <a:srgbClr val="003300"/>
                </a:solidFill>
                <a:ea typeface="ＭＳ Ｐゴシック" charset="-128"/>
                <a:cs typeface="ＭＳ Ｐゴシック" charset="-128"/>
              </a:rPr>
              <a:t>Converts to Islam in prison, after his release he becomes a minister for the Nation of Islam</a:t>
            </a:r>
          </a:p>
          <a:p>
            <a:pPr eaLnBrk="1" hangingPunct="1">
              <a:lnSpc>
                <a:spcPct val="80000"/>
              </a:lnSpc>
            </a:pPr>
            <a:r>
              <a:rPr lang="en-US" sz="2400" dirty="0">
                <a:solidFill>
                  <a:srgbClr val="003300"/>
                </a:solidFill>
                <a:ea typeface="ＭＳ Ｐゴシック" charset="-128"/>
                <a:cs typeface="ＭＳ Ｐゴシック" charset="-128"/>
              </a:rPr>
              <a:t>Changes his last name to “X” because “Little” was a “slave name”</a:t>
            </a:r>
          </a:p>
        </p:txBody>
      </p:sp>
      <p:pic>
        <p:nvPicPr>
          <p:cNvPr id="3074" name="Picture 2"/>
          <p:cNvPicPr>
            <a:picLocks noGrp="1" noChangeAspect="1" noChangeArrowheads="1"/>
          </p:cNvPicPr>
          <p:nvPr>
            <p:ph sz="half" idx="2"/>
          </p:nvPr>
        </p:nvPicPr>
        <p:blipFill>
          <a:blip r:embed="rId3"/>
          <a:srcRect/>
          <a:stretch>
            <a:fillRect/>
          </a:stretch>
        </p:blipFill>
        <p:spPr>
          <a:xfrm>
            <a:off x="5334000" y="1066800"/>
            <a:ext cx="2743200" cy="2647950"/>
          </a:xfrm>
          <a:effectLst>
            <a:softEdge rad="112500"/>
          </a:effectLst>
        </p:spPr>
      </p:pic>
      <p:pic>
        <p:nvPicPr>
          <p:cNvPr id="3075" name="Picture 3"/>
          <p:cNvPicPr>
            <a:picLocks noChangeAspect="1" noChangeArrowheads="1"/>
          </p:cNvPicPr>
          <p:nvPr/>
        </p:nvPicPr>
        <p:blipFill>
          <a:blip r:embed="rId4"/>
          <a:srcRect/>
          <a:stretch>
            <a:fillRect/>
          </a:stretch>
        </p:blipFill>
        <p:spPr bwMode="auto">
          <a:xfrm>
            <a:off x="5867400" y="3962400"/>
            <a:ext cx="1785938" cy="274320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a:solidFill>
                  <a:srgbClr val="7030A0"/>
                </a:solidFill>
                <a:effectLst>
                  <a:outerShdw blurRad="38100" dist="38100" dir="2700000" algn="tl">
                    <a:srgbClr val="DDDDDD"/>
                  </a:outerShdw>
                </a:effectLst>
              </a:rPr>
              <a:t>Martin Luther King’s Ideology</a:t>
            </a:r>
          </a:p>
        </p:txBody>
      </p:sp>
      <p:sp>
        <p:nvSpPr>
          <p:cNvPr id="22531" name="Content Placeholder 3"/>
          <p:cNvSpPr>
            <a:spLocks noGrp="1"/>
          </p:cNvSpPr>
          <p:nvPr>
            <p:ph sz="half" idx="2"/>
          </p:nvPr>
        </p:nvSpPr>
        <p:spPr>
          <a:xfrm>
            <a:off x="4572000" y="1066800"/>
            <a:ext cx="4114800" cy="5410200"/>
          </a:xfrm>
        </p:spPr>
        <p:txBody>
          <a:bodyPr/>
          <a:lstStyle/>
          <a:p>
            <a:pPr eaLnBrk="1" hangingPunct="1"/>
            <a:r>
              <a:rPr lang="en-US" dirty="0">
                <a:solidFill>
                  <a:srgbClr val="660066"/>
                </a:solidFill>
                <a:ea typeface="ＭＳ Ｐゴシック" charset="-128"/>
                <a:cs typeface="ＭＳ Ｐゴシック" charset="-128"/>
              </a:rPr>
              <a:t>Expose the racism, prejudice, discrimination, &amp; brutality that existed in the South</a:t>
            </a:r>
          </a:p>
          <a:p>
            <a:pPr eaLnBrk="1" hangingPunct="1"/>
            <a:r>
              <a:rPr lang="en-US" dirty="0">
                <a:solidFill>
                  <a:srgbClr val="660066"/>
                </a:solidFill>
                <a:ea typeface="ＭＳ Ｐゴシック" charset="-128"/>
                <a:cs typeface="ＭＳ Ｐゴシック" charset="-128"/>
              </a:rPr>
              <a:t>Use non-violent means to promote the change he wanted.</a:t>
            </a:r>
          </a:p>
        </p:txBody>
      </p:sp>
      <p:pic>
        <p:nvPicPr>
          <p:cNvPr id="12290" name="Picture 2"/>
          <p:cNvPicPr>
            <a:picLocks noGrp="1" noChangeAspect="1" noChangeArrowheads="1"/>
          </p:cNvPicPr>
          <p:nvPr>
            <p:ph sz="half" idx="1"/>
          </p:nvPr>
        </p:nvPicPr>
        <p:blipFill>
          <a:blip r:embed="rId3"/>
          <a:srcRect/>
          <a:stretch>
            <a:fillRect/>
          </a:stretch>
        </p:blipFill>
        <p:spPr>
          <a:xfrm>
            <a:off x="381000" y="1143000"/>
            <a:ext cx="4038600" cy="1985963"/>
          </a:xfrm>
          <a:effectLst>
            <a:softEdge rad="112500"/>
          </a:effectLst>
        </p:spPr>
      </p:pic>
      <p:pic>
        <p:nvPicPr>
          <p:cNvPr id="12291" name="Picture 3"/>
          <p:cNvPicPr>
            <a:picLocks noChangeAspect="1" noChangeArrowheads="1"/>
          </p:cNvPicPr>
          <p:nvPr/>
        </p:nvPicPr>
        <p:blipFill>
          <a:blip r:embed="rId4"/>
          <a:srcRect/>
          <a:stretch>
            <a:fillRect/>
          </a:stretch>
        </p:blipFill>
        <p:spPr bwMode="auto">
          <a:xfrm>
            <a:off x="685800" y="3276600"/>
            <a:ext cx="3359150" cy="31242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a:solidFill>
                  <a:srgbClr val="7030A0"/>
                </a:solidFill>
                <a:effectLst>
                  <a:outerShdw blurRad="38100" dist="38100" dir="2700000" algn="tl">
                    <a:srgbClr val="DDDDDD"/>
                  </a:outerShdw>
                </a:effectLst>
                <a:ea typeface="+mj-ea"/>
                <a:cs typeface="+mj-cs"/>
              </a:rPr>
              <a:t>Malcolm X’s Ideology</a:t>
            </a:r>
          </a:p>
        </p:txBody>
      </p:sp>
      <p:sp>
        <p:nvSpPr>
          <p:cNvPr id="24579" name="Content Placeholder 3"/>
          <p:cNvSpPr>
            <a:spLocks noGrp="1"/>
          </p:cNvSpPr>
          <p:nvPr>
            <p:ph sz="half" idx="2"/>
          </p:nvPr>
        </p:nvSpPr>
        <p:spPr>
          <a:xfrm>
            <a:off x="4648200" y="1066800"/>
            <a:ext cx="4038600" cy="5334000"/>
          </a:xfrm>
        </p:spPr>
        <p:txBody>
          <a:bodyPr/>
          <a:lstStyle/>
          <a:p>
            <a:pPr eaLnBrk="1" hangingPunct="1"/>
            <a:r>
              <a:rPr lang="en-US" dirty="0">
                <a:solidFill>
                  <a:srgbClr val="660066"/>
                </a:solidFill>
                <a:ea typeface="ＭＳ Ｐゴシック" charset="-128"/>
                <a:cs typeface="ＭＳ Ｐゴシック" charset="-128"/>
              </a:rPr>
              <a:t>Believed African-Americans should stand up and fight for their freedom</a:t>
            </a:r>
          </a:p>
          <a:p>
            <a:pPr eaLnBrk="1" hangingPunct="1"/>
            <a:r>
              <a:rPr lang="en-US" dirty="0">
                <a:solidFill>
                  <a:srgbClr val="660066"/>
                </a:solidFill>
                <a:ea typeface="ＭＳ Ｐゴシック" charset="-128"/>
                <a:cs typeface="ＭＳ Ｐゴシック" charset="-128"/>
              </a:rPr>
              <a:t>Believed violence was necessary to earn freedom</a:t>
            </a:r>
          </a:p>
          <a:p>
            <a:pPr eaLnBrk="1" hangingPunct="1"/>
            <a:r>
              <a:rPr lang="en-US" dirty="0">
                <a:solidFill>
                  <a:srgbClr val="660066"/>
                </a:solidFill>
                <a:ea typeface="ＭＳ Ｐゴシック" charset="-128"/>
                <a:cs typeface="ＭＳ Ｐゴシック" charset="-128"/>
              </a:rPr>
              <a:t>Believed that the Christian religion was based on the white culture</a:t>
            </a:r>
          </a:p>
        </p:txBody>
      </p:sp>
      <p:pic>
        <p:nvPicPr>
          <p:cNvPr id="6148" name="Picture 2"/>
          <p:cNvPicPr>
            <a:picLocks noGrp="1" noChangeAspect="1" noChangeArrowheads="1"/>
          </p:cNvPicPr>
          <p:nvPr>
            <p:ph sz="half" idx="1"/>
          </p:nvPr>
        </p:nvPicPr>
        <p:blipFill>
          <a:blip r:embed="rId3"/>
          <a:srcRect/>
          <a:stretch>
            <a:fillRect/>
          </a:stretch>
        </p:blipFill>
        <p:spPr>
          <a:xfrm>
            <a:off x="228600" y="1447800"/>
            <a:ext cx="4413250" cy="4343400"/>
          </a:xfrm>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a:solidFill>
                  <a:srgbClr val="0000CC"/>
                </a:solidFill>
                <a:effectLst>
                  <a:outerShdw blurRad="38100" dist="38100" dir="2700000" algn="tl">
                    <a:srgbClr val="DDDDDD"/>
                  </a:outerShdw>
                </a:effectLst>
                <a:ea typeface="+mj-ea"/>
                <a:cs typeface="+mj-cs"/>
              </a:rPr>
              <a:t>King’s Movement</a:t>
            </a:r>
          </a:p>
        </p:txBody>
      </p:sp>
      <p:sp>
        <p:nvSpPr>
          <p:cNvPr id="25603" name="Content Placeholder 2"/>
          <p:cNvSpPr>
            <a:spLocks noGrp="1"/>
          </p:cNvSpPr>
          <p:nvPr>
            <p:ph sz="half" idx="1"/>
          </p:nvPr>
        </p:nvSpPr>
        <p:spPr>
          <a:xfrm>
            <a:off x="304800" y="914400"/>
            <a:ext cx="4038600" cy="5334000"/>
          </a:xfrm>
        </p:spPr>
        <p:txBody>
          <a:bodyPr/>
          <a:lstStyle/>
          <a:p>
            <a:pPr eaLnBrk="1" hangingPunct="1">
              <a:buFont typeface="Arial" pitchFamily="-107" charset="0"/>
              <a:buChar char="•"/>
              <a:defRPr/>
            </a:pPr>
            <a:r>
              <a:rPr lang="en-US" sz="2400" dirty="0">
                <a:solidFill>
                  <a:srgbClr val="3333FF"/>
                </a:solidFill>
                <a:ea typeface="ＭＳ Ｐゴシック" pitchFamily="-107" charset="-128"/>
                <a:cs typeface="ＭＳ Ｐゴシック" pitchFamily="-107" charset="-128"/>
              </a:rPr>
              <a:t>Southern Christian Leadership Conference</a:t>
            </a:r>
          </a:p>
          <a:p>
            <a:pPr lvl="1" eaLnBrk="1" hangingPunct="1">
              <a:buFont typeface="Arial" pitchFamily="-107" charset="0"/>
              <a:buChar char="–"/>
              <a:defRPr/>
            </a:pPr>
            <a:r>
              <a:rPr lang="en-US" dirty="0">
                <a:solidFill>
                  <a:srgbClr val="3333FF"/>
                </a:solidFill>
              </a:rPr>
              <a:t>Organized black churches to conduct non-violent protests</a:t>
            </a:r>
          </a:p>
          <a:p>
            <a:pPr lvl="1" eaLnBrk="1" hangingPunct="1">
              <a:buFont typeface="Arial" pitchFamily="-107" charset="0"/>
              <a:buChar char="–"/>
              <a:defRPr/>
            </a:pPr>
            <a:r>
              <a:rPr lang="en-US" dirty="0">
                <a:solidFill>
                  <a:srgbClr val="3333FF"/>
                </a:solidFill>
              </a:rPr>
              <a:t>Used media coverage to expose Jim Crow laws</a:t>
            </a:r>
          </a:p>
          <a:p>
            <a:pPr marL="342900" lvl="1" indent="-342900" eaLnBrk="1" hangingPunct="1">
              <a:buFont typeface="Arial" pitchFamily="-107" charset="0"/>
              <a:buChar char="•"/>
              <a:defRPr/>
            </a:pPr>
            <a:r>
              <a:rPr lang="en-US" dirty="0">
                <a:solidFill>
                  <a:srgbClr val="3333FF"/>
                </a:solidFill>
                <a:ea typeface="ＭＳ Ｐゴシック" pitchFamily="-107" charset="-128"/>
                <a:cs typeface="ＭＳ Ｐゴシック" pitchFamily="-107" charset="-128"/>
              </a:rPr>
              <a:t>King would later win the Nobel Peace Prize.</a:t>
            </a:r>
            <a:endParaRPr lang="en-US" sz="2200" dirty="0">
              <a:solidFill>
                <a:srgbClr val="002060"/>
              </a:solidFill>
            </a:endParaRPr>
          </a:p>
          <a:p>
            <a:pPr marL="342900" lvl="1" indent="-342900" eaLnBrk="1" hangingPunct="1">
              <a:buFont typeface="Arial" pitchFamily="-107" charset="0"/>
              <a:buChar char="•"/>
              <a:defRPr/>
            </a:pPr>
            <a:r>
              <a:rPr lang="en-US" sz="2200" dirty="0">
                <a:solidFill>
                  <a:srgbClr val="0000FF"/>
                </a:solidFill>
              </a:rPr>
              <a:t>Achieved legislation (Voting Rights Act and Civil Rights Act)</a:t>
            </a:r>
          </a:p>
          <a:p>
            <a:pPr eaLnBrk="1" hangingPunct="1">
              <a:buFont typeface="Arial" pitchFamily="-107" charset="0"/>
              <a:buChar char="•"/>
              <a:defRPr/>
            </a:pPr>
            <a:endParaRPr lang="en-US" sz="2400" dirty="0">
              <a:solidFill>
                <a:srgbClr val="3333FF"/>
              </a:solidFill>
              <a:ea typeface="ＭＳ Ｐゴシック" pitchFamily="-107" charset="-128"/>
              <a:cs typeface="ＭＳ Ｐゴシック" pitchFamily="-107" charset="-128"/>
            </a:endParaRPr>
          </a:p>
          <a:p>
            <a:pPr eaLnBrk="1" hangingPunct="1">
              <a:buFont typeface="Arial" pitchFamily="-107" charset="0"/>
              <a:buNone/>
              <a:defRPr/>
            </a:pPr>
            <a:endParaRPr lang="en-US" sz="2400" dirty="0">
              <a:solidFill>
                <a:srgbClr val="0000CC"/>
              </a:solidFill>
              <a:ea typeface="ＭＳ Ｐゴシック" pitchFamily="-107" charset="-128"/>
              <a:cs typeface="ＭＳ Ｐゴシック" pitchFamily="-107" charset="-128"/>
            </a:endParaRPr>
          </a:p>
        </p:txBody>
      </p:sp>
      <p:pic>
        <p:nvPicPr>
          <p:cNvPr id="7172" name="Picture 3"/>
          <p:cNvPicPr>
            <a:picLocks noGrp="1" noChangeAspect="1" noChangeArrowheads="1"/>
          </p:cNvPicPr>
          <p:nvPr>
            <p:ph sz="half" idx="2"/>
          </p:nvPr>
        </p:nvPicPr>
        <p:blipFill>
          <a:blip r:embed="rId3"/>
          <a:srcRect/>
          <a:stretch>
            <a:fillRect/>
          </a:stretch>
        </p:blipFill>
        <p:spPr>
          <a:xfrm>
            <a:off x="4648200" y="1066800"/>
            <a:ext cx="4283075" cy="5410200"/>
          </a:xfrm>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1916</TotalTime>
  <Words>844</Words>
  <Application>Microsoft Office PowerPoint</Application>
  <PresentationFormat>On-screen Show (4:3)</PresentationFormat>
  <Paragraphs>90</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Times New Roman</vt:lpstr>
      <vt:lpstr>Tw Cen MT</vt:lpstr>
      <vt:lpstr>Office Theme</vt:lpstr>
      <vt:lpstr>DO NOW</vt:lpstr>
      <vt:lpstr>Video Link</vt:lpstr>
      <vt:lpstr>Learning Goals</vt:lpstr>
      <vt:lpstr>Martin Luther King &amp; Malcolm X</vt:lpstr>
      <vt:lpstr>Martin Luther King’s Early Life</vt:lpstr>
      <vt:lpstr>Malcolm X’s Early Life</vt:lpstr>
      <vt:lpstr>Martin Luther King’s Ideology</vt:lpstr>
      <vt:lpstr>Malcolm X’s Ideology</vt:lpstr>
      <vt:lpstr>King’s Movement</vt:lpstr>
      <vt:lpstr>Malcolm X’s Movement</vt:lpstr>
      <vt:lpstr>Assassinations</vt:lpstr>
      <vt:lpstr>Quotes</vt:lpstr>
      <vt:lpstr>Quotes</vt:lpstr>
      <vt:lpstr>Quotes</vt:lpstr>
      <vt:lpstr>Quotes</vt:lpstr>
      <vt:lpstr>Quotes</vt:lpstr>
      <vt:lpstr>Quotes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 Luther King and Malcolm X</dc:title>
  <dc:creator>Owner</dc:creator>
  <cp:lastModifiedBy>Jason Hilbert</cp:lastModifiedBy>
  <cp:revision>31</cp:revision>
  <cp:lastPrinted>2014-05-16T12:36:27Z</cp:lastPrinted>
  <dcterms:created xsi:type="dcterms:W3CDTF">2014-05-16T11:19:53Z</dcterms:created>
  <dcterms:modified xsi:type="dcterms:W3CDTF">2018-05-22T18:09:07Z</dcterms:modified>
</cp:coreProperties>
</file>